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56" r:id="rId2"/>
    <p:sldId id="257" r:id="rId3"/>
    <p:sldId id="258"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1854" y="-4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4042BC-3142-4837-B7B2-624A14B89E24}" type="datetimeFigureOut">
              <a:rPr lang="de-AT" smtClean="0"/>
              <a:t>25.09.2017</a:t>
            </a:fld>
            <a:endParaRPr lang="de-AT"/>
          </a:p>
        </p:txBody>
      </p:sp>
      <p:sp>
        <p:nvSpPr>
          <p:cNvPr id="4" name="Folienbildplatzhalt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842A79-F47E-46C6-BD56-D3F5E4612BCE}" type="slidenum">
              <a:rPr lang="de-AT" smtClean="0"/>
              <a:t>‹Nr.›</a:t>
            </a:fld>
            <a:endParaRPr lang="de-AT"/>
          </a:p>
        </p:txBody>
      </p:sp>
    </p:spTree>
    <p:extLst>
      <p:ext uri="{BB962C8B-B14F-4D97-AF65-F5344CB8AC3E}">
        <p14:creationId xmlns:p14="http://schemas.microsoft.com/office/powerpoint/2010/main" val="430247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de-DE"/>
              <a:t>Titelmasterformat durch Klicken bearbeiten</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41FA7B63-6867-4980-9C58-E9CCEFE8301F}" type="datetime1">
              <a:rPr lang="de-AT" smtClean="0"/>
              <a:t>25.09.2017</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D3C85BDD-24F7-40A9-AC10-9DAD29684C03}" type="slidenum">
              <a:rPr lang="de-AT" smtClean="0"/>
              <a:t>‹Nr.›</a:t>
            </a:fld>
            <a:endParaRPr lang="de-AT"/>
          </a:p>
        </p:txBody>
      </p:sp>
    </p:spTree>
    <p:extLst>
      <p:ext uri="{BB962C8B-B14F-4D97-AF65-F5344CB8AC3E}">
        <p14:creationId xmlns:p14="http://schemas.microsoft.com/office/powerpoint/2010/main" val="2567075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8897E362-CEA5-4432-A150-BA477D0A9151}" type="datetime1">
              <a:rPr lang="de-AT" smtClean="0"/>
              <a:t>25.09.2017</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D3C85BDD-24F7-40A9-AC10-9DAD29684C03}" type="slidenum">
              <a:rPr lang="de-AT" smtClean="0"/>
              <a:t>‹Nr.›</a:t>
            </a:fld>
            <a:endParaRPr lang="de-AT"/>
          </a:p>
        </p:txBody>
      </p:sp>
    </p:spTree>
    <p:extLst>
      <p:ext uri="{BB962C8B-B14F-4D97-AF65-F5344CB8AC3E}">
        <p14:creationId xmlns:p14="http://schemas.microsoft.com/office/powerpoint/2010/main" val="907516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D57D606-8F54-40B9-A402-61EFF0BDBCB6}" type="datetime1">
              <a:rPr lang="de-AT" smtClean="0"/>
              <a:t>25.09.2017</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D3C85BDD-24F7-40A9-AC10-9DAD29684C03}" type="slidenum">
              <a:rPr lang="de-AT" smtClean="0"/>
              <a:t>‹Nr.›</a:t>
            </a:fld>
            <a:endParaRPr lang="de-AT"/>
          </a:p>
        </p:txBody>
      </p:sp>
    </p:spTree>
    <p:extLst>
      <p:ext uri="{BB962C8B-B14F-4D97-AF65-F5344CB8AC3E}">
        <p14:creationId xmlns:p14="http://schemas.microsoft.com/office/powerpoint/2010/main" val="132023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5BC1167-32E4-43A2-872B-F03DF6192FCF}" type="datetime1">
              <a:rPr lang="de-AT" smtClean="0"/>
              <a:t>25.09.2017</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D3C85BDD-24F7-40A9-AC10-9DAD29684C03}" type="slidenum">
              <a:rPr lang="de-AT" smtClean="0"/>
              <a:t>‹Nr.›</a:t>
            </a:fld>
            <a:endParaRPr lang="de-AT"/>
          </a:p>
        </p:txBody>
      </p:sp>
    </p:spTree>
    <p:extLst>
      <p:ext uri="{BB962C8B-B14F-4D97-AF65-F5344CB8AC3E}">
        <p14:creationId xmlns:p14="http://schemas.microsoft.com/office/powerpoint/2010/main" val="11562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de-DE"/>
              <a:t>Titelmasterformat durch Klicken bearbeiten</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9E9CC46F-F131-4EB8-AC11-823E7DBFF369}" type="datetime1">
              <a:rPr lang="de-AT" smtClean="0"/>
              <a:t>25.09.2017</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D3C85BDD-24F7-40A9-AC10-9DAD29684C03}" type="slidenum">
              <a:rPr lang="de-AT" smtClean="0"/>
              <a:t>‹Nr.›</a:t>
            </a:fld>
            <a:endParaRPr lang="de-AT"/>
          </a:p>
        </p:txBody>
      </p:sp>
    </p:spTree>
    <p:extLst>
      <p:ext uri="{BB962C8B-B14F-4D97-AF65-F5344CB8AC3E}">
        <p14:creationId xmlns:p14="http://schemas.microsoft.com/office/powerpoint/2010/main" val="1464751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17045E47-32D4-4148-A717-11AC3DBBF5CD}" type="datetime1">
              <a:rPr lang="de-AT" smtClean="0"/>
              <a:t>25.09.2017</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D3C85BDD-24F7-40A9-AC10-9DAD29684C03}" type="slidenum">
              <a:rPr lang="de-AT" smtClean="0"/>
              <a:t>‹Nr.›</a:t>
            </a:fld>
            <a:endParaRPr lang="de-AT"/>
          </a:p>
        </p:txBody>
      </p:sp>
    </p:spTree>
    <p:extLst>
      <p:ext uri="{BB962C8B-B14F-4D97-AF65-F5344CB8AC3E}">
        <p14:creationId xmlns:p14="http://schemas.microsoft.com/office/powerpoint/2010/main" val="3828435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de-DE"/>
              <a:t>Formatvorlagen des Textmasters bearbeiten</a:t>
            </a:r>
          </a:p>
        </p:txBody>
      </p:sp>
      <p:sp>
        <p:nvSpPr>
          <p:cNvPr id="4" name="Content Placeholder 3"/>
          <p:cNvSpPr>
            <a:spLocks noGrp="1"/>
          </p:cNvSpPr>
          <p:nvPr>
            <p:ph sz="half" idx="2"/>
          </p:nvPr>
        </p:nvSpPr>
        <p:spPr>
          <a:xfrm>
            <a:off x="520713" y="3905482"/>
            <a:ext cx="3198096" cy="57443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de-DE"/>
              <a:t>Formatvorlagen des Textmasters bearbeiten</a:t>
            </a:r>
          </a:p>
        </p:txBody>
      </p:sp>
      <p:sp>
        <p:nvSpPr>
          <p:cNvPr id="6" name="Content Placeholder 5"/>
          <p:cNvSpPr>
            <a:spLocks noGrp="1"/>
          </p:cNvSpPr>
          <p:nvPr>
            <p:ph sz="quarter" idx="4"/>
          </p:nvPr>
        </p:nvSpPr>
        <p:spPr>
          <a:xfrm>
            <a:off x="3827086" y="3905482"/>
            <a:ext cx="3213847" cy="574437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AFE9E29F-5259-4A9E-9F2C-834BA3FAC5CA}" type="datetime1">
              <a:rPr lang="de-AT" smtClean="0"/>
              <a:t>25.09.2017</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D3C85BDD-24F7-40A9-AC10-9DAD29684C03}" type="slidenum">
              <a:rPr lang="de-AT" smtClean="0"/>
              <a:t>‹Nr.›</a:t>
            </a:fld>
            <a:endParaRPr lang="de-AT"/>
          </a:p>
        </p:txBody>
      </p:sp>
    </p:spTree>
    <p:extLst>
      <p:ext uri="{BB962C8B-B14F-4D97-AF65-F5344CB8AC3E}">
        <p14:creationId xmlns:p14="http://schemas.microsoft.com/office/powerpoint/2010/main" val="3242195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56567588-AEFC-46CD-B2E0-DD9870C4425D}" type="datetime1">
              <a:rPr lang="de-AT" smtClean="0"/>
              <a:t>25.09.2017</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D3C85BDD-24F7-40A9-AC10-9DAD29684C03}" type="slidenum">
              <a:rPr lang="de-AT" smtClean="0"/>
              <a:t>‹Nr.›</a:t>
            </a:fld>
            <a:endParaRPr lang="de-AT"/>
          </a:p>
        </p:txBody>
      </p:sp>
    </p:spTree>
    <p:extLst>
      <p:ext uri="{BB962C8B-B14F-4D97-AF65-F5344CB8AC3E}">
        <p14:creationId xmlns:p14="http://schemas.microsoft.com/office/powerpoint/2010/main" val="388646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B1C88F-84FD-4C8F-AF3C-DF8CC577AC4C}" type="datetime1">
              <a:rPr lang="de-AT" smtClean="0"/>
              <a:t>25.09.2017</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D3C85BDD-24F7-40A9-AC10-9DAD29684C03}" type="slidenum">
              <a:rPr lang="de-AT" smtClean="0"/>
              <a:t>‹Nr.›</a:t>
            </a:fld>
            <a:endParaRPr lang="de-AT"/>
          </a:p>
        </p:txBody>
      </p:sp>
    </p:spTree>
    <p:extLst>
      <p:ext uri="{BB962C8B-B14F-4D97-AF65-F5344CB8AC3E}">
        <p14:creationId xmlns:p14="http://schemas.microsoft.com/office/powerpoint/2010/main" val="4246007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de-DE"/>
              <a:t>Titelmasterformat durch Klicken bearbeiten</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FDEB687A-4F4B-4768-884E-6B2B28CE9325}" type="datetime1">
              <a:rPr lang="de-AT" smtClean="0"/>
              <a:t>25.09.2017</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D3C85BDD-24F7-40A9-AC10-9DAD29684C03}" type="slidenum">
              <a:rPr lang="de-AT" smtClean="0"/>
              <a:t>‹Nr.›</a:t>
            </a:fld>
            <a:endParaRPr lang="de-AT"/>
          </a:p>
        </p:txBody>
      </p:sp>
    </p:spTree>
    <p:extLst>
      <p:ext uri="{BB962C8B-B14F-4D97-AF65-F5344CB8AC3E}">
        <p14:creationId xmlns:p14="http://schemas.microsoft.com/office/powerpoint/2010/main" val="2159183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de-DE"/>
              <a:t>Bild durch Klicken auf Symbol hinzufügen</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70994998-0344-455D-9C55-D5653708B803}" type="datetime1">
              <a:rPr lang="de-AT" smtClean="0"/>
              <a:t>25.09.2017</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D3C85BDD-24F7-40A9-AC10-9DAD29684C03}" type="slidenum">
              <a:rPr lang="de-AT" smtClean="0"/>
              <a:t>‹Nr.›</a:t>
            </a:fld>
            <a:endParaRPr lang="de-AT"/>
          </a:p>
        </p:txBody>
      </p:sp>
    </p:spTree>
    <p:extLst>
      <p:ext uri="{BB962C8B-B14F-4D97-AF65-F5344CB8AC3E}">
        <p14:creationId xmlns:p14="http://schemas.microsoft.com/office/powerpoint/2010/main" val="3380826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118AB01C-C37D-42CB-9377-2D854FD5CE5C}" type="datetime1">
              <a:rPr lang="de-AT" smtClean="0"/>
              <a:t>25.09.2017</a:t>
            </a:fld>
            <a:endParaRPr lang="de-AT"/>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de-AT"/>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3C85BDD-24F7-40A9-AC10-9DAD29684C03}" type="slidenum">
              <a:rPr lang="de-AT" smtClean="0"/>
              <a:t>‹Nr.›</a:t>
            </a:fld>
            <a:endParaRPr lang="de-AT"/>
          </a:p>
        </p:txBody>
      </p:sp>
    </p:spTree>
    <p:extLst>
      <p:ext uri="{BB962C8B-B14F-4D97-AF65-F5344CB8AC3E}">
        <p14:creationId xmlns:p14="http://schemas.microsoft.com/office/powerpoint/2010/main" val="8715074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feld 33">
            <a:extLst>
              <a:ext uri="{FF2B5EF4-FFF2-40B4-BE49-F238E27FC236}">
                <a16:creationId xmlns:a16="http://schemas.microsoft.com/office/drawing/2014/main" id="{6F3A67B0-1B38-453E-9420-AE282E8E975A}"/>
              </a:ext>
            </a:extLst>
          </p:cNvPr>
          <p:cNvSpPr txBox="1"/>
          <p:nvPr/>
        </p:nvSpPr>
        <p:spPr>
          <a:xfrm>
            <a:off x="693248" y="6377627"/>
            <a:ext cx="6355252" cy="1338828"/>
          </a:xfrm>
          <a:prstGeom prst="rect">
            <a:avLst/>
          </a:prstGeom>
          <a:noFill/>
        </p:spPr>
        <p:txBody>
          <a:bodyPr wrap="square" rtlCol="0">
            <a:spAutoFit/>
          </a:bodyPr>
          <a:lstStyle/>
          <a:p>
            <a:r>
              <a:rPr lang="de-AT" sz="1400" b="1" dirty="0">
                <a:latin typeface="Quicksand" panose="02070303000000060000" pitchFamily="18" charset="0"/>
              </a:rPr>
              <a:t>Anmeldung</a:t>
            </a:r>
          </a:p>
          <a:p>
            <a:endParaRPr lang="de-AT" sz="1400" b="1" dirty="0">
              <a:latin typeface="Quicksand" panose="02070303000000060000" pitchFamily="18" charset="0"/>
            </a:endParaRPr>
          </a:p>
          <a:p>
            <a:r>
              <a:rPr lang="de-AT" sz="1200" dirty="0">
                <a:latin typeface="Quicksand" panose="02070303000000060000" pitchFamily="18" charset="0"/>
              </a:rPr>
              <a:t>Die Mitgliedschaft beginnt per 1. des Monats                                       20</a:t>
            </a:r>
          </a:p>
          <a:p>
            <a:endParaRPr lang="de-AT" sz="1200" dirty="0">
              <a:latin typeface="Quicksand" panose="02070303000000060000" pitchFamily="18" charset="0"/>
            </a:endParaRPr>
          </a:p>
          <a:p>
            <a:r>
              <a:rPr lang="de-AT" sz="1200" dirty="0">
                <a:latin typeface="Quicksand" panose="02070303000000060000" pitchFamily="18" charset="0"/>
              </a:rPr>
              <a:t>Der gesamte Mitgliedsbeitrag wird heute in </a:t>
            </a:r>
            <a:r>
              <a:rPr lang="de-AT" sz="1200" b="1" dirty="0">
                <a:latin typeface="Quicksand" panose="02070303000000060000" pitchFamily="18" charset="0"/>
              </a:rPr>
              <a:t>bar</a:t>
            </a:r>
            <a:r>
              <a:rPr lang="de-AT" sz="1200" dirty="0">
                <a:latin typeface="Quicksand" panose="02070303000000060000" pitchFamily="18" charset="0"/>
              </a:rPr>
              <a:t> gezahlt            wird </a:t>
            </a:r>
            <a:r>
              <a:rPr lang="de-AT" sz="1200" b="1" dirty="0">
                <a:latin typeface="Quicksand" panose="02070303000000060000" pitchFamily="18" charset="0"/>
              </a:rPr>
              <a:t>überwiesen</a:t>
            </a:r>
          </a:p>
          <a:p>
            <a:endParaRPr lang="de-AT" sz="500" dirty="0">
              <a:latin typeface="Quicksand" panose="02070303000000060000" pitchFamily="18" charset="0"/>
            </a:endParaRPr>
          </a:p>
          <a:p>
            <a:r>
              <a:rPr lang="de-AT" sz="1200" dirty="0">
                <a:latin typeface="Quicksand" panose="02070303000000060000" pitchFamily="18" charset="0"/>
              </a:rPr>
              <a:t>Der Mitgliedsbeitrag soll über </a:t>
            </a:r>
            <a:r>
              <a:rPr lang="de-AT" sz="1200" b="1" dirty="0">
                <a:latin typeface="Quicksand" panose="02070303000000060000" pitchFamily="18" charset="0"/>
              </a:rPr>
              <a:t>SEPA Lastschrift </a:t>
            </a:r>
            <a:r>
              <a:rPr lang="de-AT" sz="1200" dirty="0">
                <a:latin typeface="Quicksand" panose="02070303000000060000" pitchFamily="18" charset="0"/>
              </a:rPr>
              <a:t>eingezogen werden (Seite 3)</a:t>
            </a:r>
          </a:p>
        </p:txBody>
      </p:sp>
      <p:sp>
        <p:nvSpPr>
          <p:cNvPr id="4" name="Textfeld 3">
            <a:extLst>
              <a:ext uri="{FF2B5EF4-FFF2-40B4-BE49-F238E27FC236}">
                <a16:creationId xmlns:a16="http://schemas.microsoft.com/office/drawing/2014/main" id="{200EC522-4FA0-46B4-AAC5-E65BEBBBC229}"/>
              </a:ext>
            </a:extLst>
          </p:cNvPr>
          <p:cNvSpPr txBox="1"/>
          <p:nvPr/>
        </p:nvSpPr>
        <p:spPr>
          <a:xfrm>
            <a:off x="892629" y="1023257"/>
            <a:ext cx="5617028" cy="523220"/>
          </a:xfrm>
          <a:prstGeom prst="rect">
            <a:avLst/>
          </a:prstGeom>
          <a:noFill/>
        </p:spPr>
        <p:txBody>
          <a:bodyPr wrap="square" rtlCol="0">
            <a:spAutoFit/>
          </a:bodyPr>
          <a:lstStyle/>
          <a:p>
            <a:pPr algn="ctr"/>
            <a:r>
              <a:rPr lang="de-AT" sz="2800" b="1" dirty="0">
                <a:latin typeface="Quicksand" panose="02070303000000060000" pitchFamily="18" charset="0"/>
                <a:cs typeface="Arial" panose="020B0604020202020204" pitchFamily="34" charset="0"/>
              </a:rPr>
              <a:t>Mitgliedschaftsvertrag</a:t>
            </a:r>
          </a:p>
        </p:txBody>
      </p:sp>
      <p:graphicFrame>
        <p:nvGraphicFramePr>
          <p:cNvPr id="6" name="Tabelle 5">
            <a:extLst>
              <a:ext uri="{FF2B5EF4-FFF2-40B4-BE49-F238E27FC236}">
                <a16:creationId xmlns:a16="http://schemas.microsoft.com/office/drawing/2014/main" id="{42848465-11D9-4988-9F52-B5572A376B61}"/>
              </a:ext>
            </a:extLst>
          </p:cNvPr>
          <p:cNvGraphicFramePr>
            <a:graphicFrameLocks noGrp="1"/>
          </p:cNvGraphicFramePr>
          <p:nvPr>
            <p:extLst>
              <p:ext uri="{D42A27DB-BD31-4B8C-83A1-F6EECF244321}">
                <p14:modId xmlns:p14="http://schemas.microsoft.com/office/powerpoint/2010/main" val="2010035779"/>
              </p:ext>
            </p:extLst>
          </p:nvPr>
        </p:nvGraphicFramePr>
        <p:xfrm>
          <a:off x="594703" y="1842035"/>
          <a:ext cx="6335486" cy="1955428"/>
        </p:xfrm>
        <a:graphic>
          <a:graphicData uri="http://schemas.openxmlformats.org/drawingml/2006/table">
            <a:tbl>
              <a:tblPr/>
              <a:tblGrid>
                <a:gridCol w="1526795">
                  <a:extLst>
                    <a:ext uri="{9D8B030D-6E8A-4147-A177-3AD203B41FA5}">
                      <a16:colId xmlns:a16="http://schemas.microsoft.com/office/drawing/2014/main" val="2622794962"/>
                    </a:ext>
                  </a:extLst>
                </a:gridCol>
                <a:gridCol w="1184337">
                  <a:extLst>
                    <a:ext uri="{9D8B030D-6E8A-4147-A177-3AD203B41FA5}">
                      <a16:colId xmlns:a16="http://schemas.microsoft.com/office/drawing/2014/main" val="1048000052"/>
                    </a:ext>
                  </a:extLst>
                </a:gridCol>
                <a:gridCol w="1241413">
                  <a:extLst>
                    <a:ext uri="{9D8B030D-6E8A-4147-A177-3AD203B41FA5}">
                      <a16:colId xmlns:a16="http://schemas.microsoft.com/office/drawing/2014/main" val="3288640017"/>
                    </a:ext>
                  </a:extLst>
                </a:gridCol>
                <a:gridCol w="1241413">
                  <a:extLst>
                    <a:ext uri="{9D8B030D-6E8A-4147-A177-3AD203B41FA5}">
                      <a16:colId xmlns:a16="http://schemas.microsoft.com/office/drawing/2014/main" val="3219985799"/>
                    </a:ext>
                  </a:extLst>
                </a:gridCol>
                <a:gridCol w="1141528">
                  <a:extLst>
                    <a:ext uri="{9D8B030D-6E8A-4147-A177-3AD203B41FA5}">
                      <a16:colId xmlns:a16="http://schemas.microsoft.com/office/drawing/2014/main" val="2744388911"/>
                    </a:ext>
                  </a:extLst>
                </a:gridCol>
              </a:tblGrid>
              <a:tr h="334951">
                <a:tc>
                  <a:txBody>
                    <a:bodyPr/>
                    <a:lstStyle/>
                    <a:p>
                      <a:pPr rtl="0" fontAlgn="t">
                        <a:spcBef>
                          <a:spcPts val="0"/>
                        </a:spcBef>
                        <a:spcAft>
                          <a:spcPts val="0"/>
                        </a:spcAft>
                      </a:pPr>
                      <a:endParaRPr lang="de-AT" sz="1000" dirty="0">
                        <a:effectLst/>
                        <a:latin typeface="Quicksand" panose="02070303000000060000" pitchFamily="18" charset="0"/>
                      </a:endParaRPr>
                    </a:p>
                  </a:txBody>
                  <a:tcPr marL="73025" marR="73025">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1" i="0" u="none" strike="noStrike" dirty="0">
                          <a:solidFill>
                            <a:srgbClr val="000000"/>
                          </a:solidFill>
                          <a:effectLst/>
                          <a:latin typeface="Quicksand" panose="02070303000000060000" pitchFamily="18" charset="0"/>
                        </a:rPr>
                        <a:t>1 Monat</a:t>
                      </a:r>
                      <a:endParaRPr lang="de-AT" sz="1000" b="1"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1" i="0" u="none" strike="noStrike" dirty="0">
                          <a:solidFill>
                            <a:srgbClr val="000000"/>
                          </a:solidFill>
                          <a:effectLst/>
                          <a:latin typeface="Quicksand" panose="02070303000000060000" pitchFamily="18" charset="0"/>
                        </a:rPr>
                        <a:t>3 Monate</a:t>
                      </a:r>
                      <a:endParaRPr lang="de-AT" sz="1000" b="1"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1" i="0" u="none" strike="noStrike" dirty="0">
                          <a:solidFill>
                            <a:srgbClr val="000000"/>
                          </a:solidFill>
                          <a:effectLst/>
                          <a:latin typeface="Quicksand" panose="02070303000000060000" pitchFamily="18" charset="0"/>
                        </a:rPr>
                        <a:t>6 Monate</a:t>
                      </a:r>
                      <a:endParaRPr lang="de-AT" sz="1000" b="1"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1" i="0" u="none" strike="noStrike" dirty="0">
                          <a:solidFill>
                            <a:srgbClr val="000000"/>
                          </a:solidFill>
                          <a:effectLst/>
                          <a:latin typeface="Quicksand" panose="02070303000000060000" pitchFamily="18" charset="0"/>
                        </a:rPr>
                        <a:t>12 Monate</a:t>
                      </a:r>
                      <a:endParaRPr lang="de-AT" sz="1000" b="1"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3663073"/>
                  </a:ext>
                </a:extLst>
              </a:tr>
              <a:tr h="538091">
                <a:tc>
                  <a:txBody>
                    <a:bodyPr/>
                    <a:lstStyle/>
                    <a:p>
                      <a:pPr rtl="0" fontAlgn="t">
                        <a:spcBef>
                          <a:spcPts val="0"/>
                        </a:spcBef>
                        <a:spcAft>
                          <a:spcPts val="0"/>
                        </a:spcAft>
                      </a:pPr>
                      <a:r>
                        <a:rPr lang="de-AT" sz="1000" b="1" i="0" u="none" strike="noStrike" dirty="0">
                          <a:solidFill>
                            <a:srgbClr val="000000"/>
                          </a:solidFill>
                          <a:effectLst/>
                          <a:latin typeface="Quicksand" panose="02070303000000060000" pitchFamily="18" charset="0"/>
                        </a:rPr>
                        <a:t>S Small Yogi (5x/Monat)</a:t>
                      </a:r>
                      <a:endParaRPr lang="de-AT" sz="1000" b="1" dirty="0">
                        <a:effectLst/>
                        <a:latin typeface="Quicksand" panose="02070303000000060000" pitchFamily="18" charset="0"/>
                      </a:endParaRP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a:t>
                      </a:r>
                      <a:endParaRPr lang="de-AT" sz="1000" dirty="0">
                        <a:effectLst/>
                        <a:latin typeface="Quicksand" panose="02070303000000060000" pitchFamily="18" charset="0"/>
                      </a:endParaRP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55  € (49,50 €)</a:t>
                      </a:r>
                      <a:endParaRPr lang="de-AT" sz="1000"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50 € (45 €)</a:t>
                      </a:r>
                      <a:endParaRPr lang="de-AT" sz="1000"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45 € (40,50 €)</a:t>
                      </a:r>
                      <a:endParaRPr lang="de-AT" sz="1000"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4286902"/>
                  </a:ext>
                </a:extLst>
              </a:tr>
              <a:tr h="538091">
                <a:tc>
                  <a:txBody>
                    <a:bodyPr/>
                    <a:lstStyle/>
                    <a:p>
                      <a:pPr rtl="0" fontAlgn="t">
                        <a:spcBef>
                          <a:spcPts val="0"/>
                        </a:spcBef>
                        <a:spcAft>
                          <a:spcPts val="0"/>
                        </a:spcAft>
                      </a:pPr>
                      <a:r>
                        <a:rPr lang="de-AT" sz="1000" b="1" i="0" u="none" strike="noStrike" dirty="0">
                          <a:solidFill>
                            <a:srgbClr val="000000"/>
                          </a:solidFill>
                          <a:effectLst/>
                          <a:latin typeface="Quicksand" panose="02070303000000060000" pitchFamily="18" charset="0"/>
                        </a:rPr>
                        <a:t>M Master Yogi (10x/Monat)</a:t>
                      </a:r>
                      <a:endParaRPr lang="de-AT" sz="1000" b="1" dirty="0">
                        <a:effectLst/>
                        <a:latin typeface="Quicksand" panose="02070303000000060000" pitchFamily="18" charset="0"/>
                      </a:endParaRP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100 € (90 €)</a:t>
                      </a:r>
                      <a:endParaRPr lang="de-AT" sz="1000"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90 € (81 €)</a:t>
                      </a:r>
                      <a:endParaRPr lang="de-AT" sz="1000"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85 € (76,50 €)</a:t>
                      </a:r>
                      <a:endParaRPr lang="de-AT" sz="1000"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80 € (72 €)</a:t>
                      </a:r>
                      <a:endParaRPr lang="de-AT" sz="1000"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24191943"/>
                  </a:ext>
                </a:extLst>
              </a:tr>
              <a:tr h="544295">
                <a:tc>
                  <a:txBody>
                    <a:bodyPr/>
                    <a:lstStyle/>
                    <a:p>
                      <a:pPr rtl="0" fontAlgn="t">
                        <a:spcBef>
                          <a:spcPts val="0"/>
                        </a:spcBef>
                        <a:spcAft>
                          <a:spcPts val="0"/>
                        </a:spcAft>
                      </a:pPr>
                      <a:r>
                        <a:rPr lang="de-AT" sz="1000" b="1" i="0" u="none" strike="noStrike" dirty="0">
                          <a:solidFill>
                            <a:srgbClr val="000000"/>
                          </a:solidFill>
                          <a:effectLst/>
                          <a:latin typeface="Quicksand" panose="02070303000000060000" pitchFamily="18" charset="0"/>
                        </a:rPr>
                        <a:t>L </a:t>
                      </a:r>
                      <a:r>
                        <a:rPr lang="de-AT" sz="1000" b="1" i="0" u="none" strike="noStrike" dirty="0" err="1">
                          <a:solidFill>
                            <a:srgbClr val="000000"/>
                          </a:solidFill>
                          <a:effectLst/>
                          <a:latin typeface="Quicksand" panose="02070303000000060000" pitchFamily="18" charset="0"/>
                        </a:rPr>
                        <a:t>Legendary</a:t>
                      </a:r>
                      <a:r>
                        <a:rPr lang="de-AT" sz="1000" b="1" i="0" u="none" strike="noStrike" dirty="0">
                          <a:solidFill>
                            <a:srgbClr val="000000"/>
                          </a:solidFill>
                          <a:effectLst/>
                          <a:latin typeface="Quicksand" panose="02070303000000060000" pitchFamily="18" charset="0"/>
                        </a:rPr>
                        <a:t> Yogi (Unlimitiert)</a:t>
                      </a:r>
                      <a:endParaRPr lang="de-AT" sz="1000" b="1" dirty="0">
                        <a:effectLst/>
                        <a:latin typeface="Quicksand" panose="02070303000000060000" pitchFamily="18" charset="0"/>
                      </a:endParaRP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a:t>
                      </a:r>
                      <a:endParaRPr lang="de-AT" sz="1000" dirty="0">
                        <a:effectLst/>
                        <a:latin typeface="Quicksand" panose="02070303000000060000" pitchFamily="18" charset="0"/>
                      </a:endParaRPr>
                    </a:p>
                  </a:txBody>
                  <a:tcPr marL="73025" marR="730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140 € (126 €)</a:t>
                      </a:r>
                      <a:endParaRPr lang="de-AT" sz="1000"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130 € (117 €)</a:t>
                      </a:r>
                      <a:endParaRPr lang="de-AT" sz="1000"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t">
                        <a:spcBef>
                          <a:spcPts val="0"/>
                        </a:spcBef>
                        <a:spcAft>
                          <a:spcPts val="0"/>
                        </a:spcAft>
                      </a:pPr>
                      <a:r>
                        <a:rPr lang="de-AT" sz="1000" b="0" i="0" u="none" strike="noStrike" dirty="0">
                          <a:solidFill>
                            <a:srgbClr val="000000"/>
                          </a:solidFill>
                          <a:effectLst/>
                          <a:latin typeface="Quicksand" panose="02070303000000060000" pitchFamily="18" charset="0"/>
                        </a:rPr>
                        <a:t>120 € (108€)</a:t>
                      </a:r>
                      <a:endParaRPr lang="de-AT" sz="1000" dirty="0">
                        <a:effectLst/>
                        <a:latin typeface="Quicksand" panose="02070303000000060000" pitchFamily="18" charset="0"/>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73590186"/>
                  </a:ext>
                </a:extLst>
              </a:tr>
            </a:tbl>
          </a:graphicData>
        </a:graphic>
      </p:graphicFrame>
      <p:sp>
        <p:nvSpPr>
          <p:cNvPr id="8" name="Rechteck: abgerundete Ecken 7">
            <a:extLst>
              <a:ext uri="{FF2B5EF4-FFF2-40B4-BE49-F238E27FC236}">
                <a16:creationId xmlns:a16="http://schemas.microsoft.com/office/drawing/2014/main" id="{2F1D2635-6B4B-4925-9C32-B9F903BE7111}"/>
              </a:ext>
            </a:extLst>
          </p:cNvPr>
          <p:cNvSpPr/>
          <p:nvPr/>
        </p:nvSpPr>
        <p:spPr>
          <a:xfrm>
            <a:off x="3797396" y="2421853"/>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9" name="Rechteck: abgerundete Ecken 8">
            <a:extLst>
              <a:ext uri="{FF2B5EF4-FFF2-40B4-BE49-F238E27FC236}">
                <a16:creationId xmlns:a16="http://schemas.microsoft.com/office/drawing/2014/main" id="{FD782D46-B8C1-4E6C-85B3-F55C3A7AD16D}"/>
              </a:ext>
            </a:extLst>
          </p:cNvPr>
          <p:cNvSpPr/>
          <p:nvPr/>
        </p:nvSpPr>
        <p:spPr>
          <a:xfrm>
            <a:off x="5037222" y="2421853"/>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0" name="Rechteck: abgerundete Ecken 9">
            <a:extLst>
              <a:ext uri="{FF2B5EF4-FFF2-40B4-BE49-F238E27FC236}">
                <a16:creationId xmlns:a16="http://schemas.microsoft.com/office/drawing/2014/main" id="{281967E3-365C-447F-8357-7263F6E06101}"/>
              </a:ext>
            </a:extLst>
          </p:cNvPr>
          <p:cNvSpPr/>
          <p:nvPr/>
        </p:nvSpPr>
        <p:spPr>
          <a:xfrm>
            <a:off x="6277048" y="2421853"/>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1" name="Rechteck: abgerundete Ecken 10">
            <a:extLst>
              <a:ext uri="{FF2B5EF4-FFF2-40B4-BE49-F238E27FC236}">
                <a16:creationId xmlns:a16="http://schemas.microsoft.com/office/drawing/2014/main" id="{C9887C62-3E09-4956-83E4-524EAF88AF44}"/>
              </a:ext>
            </a:extLst>
          </p:cNvPr>
          <p:cNvSpPr/>
          <p:nvPr/>
        </p:nvSpPr>
        <p:spPr>
          <a:xfrm>
            <a:off x="2602831" y="2961774"/>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2" name="Rechteck: abgerundete Ecken 11">
            <a:extLst>
              <a:ext uri="{FF2B5EF4-FFF2-40B4-BE49-F238E27FC236}">
                <a16:creationId xmlns:a16="http://schemas.microsoft.com/office/drawing/2014/main" id="{845A2F86-DB02-4783-9B49-F87401F55D43}"/>
              </a:ext>
            </a:extLst>
          </p:cNvPr>
          <p:cNvSpPr/>
          <p:nvPr/>
        </p:nvSpPr>
        <p:spPr>
          <a:xfrm>
            <a:off x="3797396" y="2961774"/>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3" name="Rechteck: abgerundete Ecken 12">
            <a:extLst>
              <a:ext uri="{FF2B5EF4-FFF2-40B4-BE49-F238E27FC236}">
                <a16:creationId xmlns:a16="http://schemas.microsoft.com/office/drawing/2014/main" id="{89FA6824-2C24-4531-8196-5B91CFE89D4A}"/>
              </a:ext>
            </a:extLst>
          </p:cNvPr>
          <p:cNvSpPr/>
          <p:nvPr/>
        </p:nvSpPr>
        <p:spPr>
          <a:xfrm>
            <a:off x="5037222" y="2965279"/>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4" name="Rechteck: abgerundete Ecken 13">
            <a:extLst>
              <a:ext uri="{FF2B5EF4-FFF2-40B4-BE49-F238E27FC236}">
                <a16:creationId xmlns:a16="http://schemas.microsoft.com/office/drawing/2014/main" id="{C0388EB5-A225-4D66-908D-0EF7CFDD7930}"/>
              </a:ext>
            </a:extLst>
          </p:cNvPr>
          <p:cNvSpPr/>
          <p:nvPr/>
        </p:nvSpPr>
        <p:spPr>
          <a:xfrm>
            <a:off x="6277047" y="2961774"/>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5" name="Rechteck: abgerundete Ecken 14">
            <a:extLst>
              <a:ext uri="{FF2B5EF4-FFF2-40B4-BE49-F238E27FC236}">
                <a16:creationId xmlns:a16="http://schemas.microsoft.com/office/drawing/2014/main" id="{F2F19E13-ABB6-4E73-8051-AD9FE53EC3A8}"/>
              </a:ext>
            </a:extLst>
          </p:cNvPr>
          <p:cNvSpPr/>
          <p:nvPr/>
        </p:nvSpPr>
        <p:spPr>
          <a:xfrm>
            <a:off x="3797395" y="3512715"/>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6" name="Rechteck: abgerundete Ecken 15">
            <a:extLst>
              <a:ext uri="{FF2B5EF4-FFF2-40B4-BE49-F238E27FC236}">
                <a16:creationId xmlns:a16="http://schemas.microsoft.com/office/drawing/2014/main" id="{D29BCA36-EA9E-4811-AF89-B9B3E82B76DB}"/>
              </a:ext>
            </a:extLst>
          </p:cNvPr>
          <p:cNvSpPr/>
          <p:nvPr/>
        </p:nvSpPr>
        <p:spPr>
          <a:xfrm>
            <a:off x="5037222" y="3512714"/>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7" name="Rechteck: abgerundete Ecken 16">
            <a:extLst>
              <a:ext uri="{FF2B5EF4-FFF2-40B4-BE49-F238E27FC236}">
                <a16:creationId xmlns:a16="http://schemas.microsoft.com/office/drawing/2014/main" id="{7A112990-080B-4866-B747-CB2C1083F88C}"/>
              </a:ext>
            </a:extLst>
          </p:cNvPr>
          <p:cNvSpPr/>
          <p:nvPr/>
        </p:nvSpPr>
        <p:spPr>
          <a:xfrm>
            <a:off x="6277047" y="3516218"/>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18" name="Textfeld 17">
            <a:extLst>
              <a:ext uri="{FF2B5EF4-FFF2-40B4-BE49-F238E27FC236}">
                <a16:creationId xmlns:a16="http://schemas.microsoft.com/office/drawing/2014/main" id="{23CC7B6D-CEBE-4576-B65D-8D971639F868}"/>
              </a:ext>
            </a:extLst>
          </p:cNvPr>
          <p:cNvSpPr txBox="1"/>
          <p:nvPr/>
        </p:nvSpPr>
        <p:spPr>
          <a:xfrm>
            <a:off x="693248" y="4634016"/>
            <a:ext cx="6015790" cy="1384995"/>
          </a:xfrm>
          <a:prstGeom prst="rect">
            <a:avLst/>
          </a:prstGeom>
          <a:noFill/>
        </p:spPr>
        <p:txBody>
          <a:bodyPr wrap="square" rtlCol="0">
            <a:spAutoFit/>
          </a:bodyPr>
          <a:lstStyle/>
          <a:p>
            <a:r>
              <a:rPr lang="de-AT" sz="1200" dirty="0">
                <a:latin typeface="Quicksand" panose="02070303000000060000" pitchFamily="18" charset="0"/>
              </a:rPr>
              <a:t>Vorname 				Nachname				Geburtsdatum</a:t>
            </a:r>
          </a:p>
          <a:p>
            <a:endParaRPr lang="de-AT" sz="1200" dirty="0">
              <a:latin typeface="Quicksand" panose="02070303000000060000" pitchFamily="18" charset="0"/>
            </a:endParaRPr>
          </a:p>
          <a:p>
            <a:endParaRPr lang="de-AT" sz="1200" dirty="0">
              <a:latin typeface="Quicksand" panose="02070303000000060000" pitchFamily="18" charset="0"/>
            </a:endParaRPr>
          </a:p>
          <a:p>
            <a:r>
              <a:rPr lang="de-AT" sz="1200" dirty="0">
                <a:latin typeface="Quicksand" panose="02070303000000060000" pitchFamily="18" charset="0"/>
              </a:rPr>
              <a:t>Anschrift    							</a:t>
            </a:r>
          </a:p>
          <a:p>
            <a:endParaRPr lang="de-AT" sz="1200" dirty="0">
              <a:latin typeface="Quicksand" panose="02070303000000060000" pitchFamily="18" charset="0"/>
            </a:endParaRPr>
          </a:p>
          <a:p>
            <a:endParaRPr lang="de-AT" sz="1200" dirty="0">
              <a:latin typeface="Quicksand" panose="02070303000000060000" pitchFamily="18" charset="0"/>
            </a:endParaRPr>
          </a:p>
          <a:p>
            <a:r>
              <a:rPr lang="de-AT" sz="1200" dirty="0">
                <a:latin typeface="Quicksand" panose="02070303000000060000" pitchFamily="18" charset="0"/>
              </a:rPr>
              <a:t>Telefon 				</a:t>
            </a:r>
            <a:r>
              <a:rPr lang="de-AT" sz="1200" dirty="0" err="1">
                <a:latin typeface="Quicksand" panose="02070303000000060000" pitchFamily="18" charset="0"/>
              </a:rPr>
              <a:t>e-Mail</a:t>
            </a:r>
            <a:r>
              <a:rPr lang="de-AT" sz="1200" dirty="0">
                <a:latin typeface="Quicksand" panose="02070303000000060000" pitchFamily="18" charset="0"/>
              </a:rPr>
              <a:t> </a:t>
            </a:r>
          </a:p>
        </p:txBody>
      </p:sp>
      <p:cxnSp>
        <p:nvCxnSpPr>
          <p:cNvPr id="22" name="Gerader Verbinder 21">
            <a:extLst>
              <a:ext uri="{FF2B5EF4-FFF2-40B4-BE49-F238E27FC236}">
                <a16:creationId xmlns:a16="http://schemas.microsoft.com/office/drawing/2014/main" id="{9C13DBC2-0A77-473B-8100-EAFF1990D4C1}"/>
              </a:ext>
            </a:extLst>
          </p:cNvPr>
          <p:cNvCxnSpPr/>
          <p:nvPr/>
        </p:nvCxnSpPr>
        <p:spPr>
          <a:xfrm>
            <a:off x="594703" y="4616476"/>
            <a:ext cx="185973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418AE635-1BE9-4086-8E1C-91C8539DBDEF}"/>
              </a:ext>
            </a:extLst>
          </p:cNvPr>
          <p:cNvCxnSpPr/>
          <p:nvPr/>
        </p:nvCxnSpPr>
        <p:spPr>
          <a:xfrm>
            <a:off x="2699083" y="5719371"/>
            <a:ext cx="185973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114641BC-02E8-4DD4-BDF8-A87474966392}"/>
              </a:ext>
            </a:extLst>
          </p:cNvPr>
          <p:cNvCxnSpPr/>
          <p:nvPr/>
        </p:nvCxnSpPr>
        <p:spPr>
          <a:xfrm>
            <a:off x="2709777" y="4616476"/>
            <a:ext cx="185973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rader Verbinder 25">
            <a:extLst>
              <a:ext uri="{FF2B5EF4-FFF2-40B4-BE49-F238E27FC236}">
                <a16:creationId xmlns:a16="http://schemas.microsoft.com/office/drawing/2014/main" id="{36969FC3-3855-41D2-895D-E4596C574E95}"/>
              </a:ext>
            </a:extLst>
          </p:cNvPr>
          <p:cNvCxnSpPr/>
          <p:nvPr/>
        </p:nvCxnSpPr>
        <p:spPr>
          <a:xfrm>
            <a:off x="594703" y="5719371"/>
            <a:ext cx="185973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r Verbinder 26">
            <a:extLst>
              <a:ext uri="{FF2B5EF4-FFF2-40B4-BE49-F238E27FC236}">
                <a16:creationId xmlns:a16="http://schemas.microsoft.com/office/drawing/2014/main" id="{04EC0DA8-58C3-4B91-A6BE-A67FC56CBF44}"/>
              </a:ext>
            </a:extLst>
          </p:cNvPr>
          <p:cNvCxnSpPr/>
          <p:nvPr/>
        </p:nvCxnSpPr>
        <p:spPr>
          <a:xfrm>
            <a:off x="4829246" y="4623233"/>
            <a:ext cx="185973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Gerader Verbinder 34">
            <a:extLst>
              <a:ext uri="{FF2B5EF4-FFF2-40B4-BE49-F238E27FC236}">
                <a16:creationId xmlns:a16="http://schemas.microsoft.com/office/drawing/2014/main" id="{36427FE3-C6FD-46D2-9941-3084B1607A8C}"/>
              </a:ext>
            </a:extLst>
          </p:cNvPr>
          <p:cNvCxnSpPr>
            <a:cxnSpLocks/>
          </p:cNvCxnSpPr>
          <p:nvPr/>
        </p:nvCxnSpPr>
        <p:spPr>
          <a:xfrm>
            <a:off x="3839982" y="6996635"/>
            <a:ext cx="97826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Rechteck: abgerundete Ecken 35">
            <a:extLst>
              <a:ext uri="{FF2B5EF4-FFF2-40B4-BE49-F238E27FC236}">
                <a16:creationId xmlns:a16="http://schemas.microsoft.com/office/drawing/2014/main" id="{984BD88A-6474-4216-AEC1-BEEE54229E4E}"/>
              </a:ext>
            </a:extLst>
          </p:cNvPr>
          <p:cNvSpPr/>
          <p:nvPr/>
        </p:nvSpPr>
        <p:spPr>
          <a:xfrm>
            <a:off x="4297773" y="7213025"/>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c</a:t>
            </a:r>
          </a:p>
        </p:txBody>
      </p:sp>
      <p:sp>
        <p:nvSpPr>
          <p:cNvPr id="37" name="Rechteck: abgerundete Ecken 36">
            <a:extLst>
              <a:ext uri="{FF2B5EF4-FFF2-40B4-BE49-F238E27FC236}">
                <a16:creationId xmlns:a16="http://schemas.microsoft.com/office/drawing/2014/main" id="{8E1E53F2-8A01-45FB-8EC5-C06DB70022FF}"/>
              </a:ext>
            </a:extLst>
          </p:cNvPr>
          <p:cNvSpPr/>
          <p:nvPr/>
        </p:nvSpPr>
        <p:spPr>
          <a:xfrm>
            <a:off x="6688985" y="7218430"/>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38" name="Rechteck: abgerundete Ecken 37">
            <a:extLst>
              <a:ext uri="{FF2B5EF4-FFF2-40B4-BE49-F238E27FC236}">
                <a16:creationId xmlns:a16="http://schemas.microsoft.com/office/drawing/2014/main" id="{671A53A2-6722-4301-B226-F9843F05E793}"/>
              </a:ext>
            </a:extLst>
          </p:cNvPr>
          <p:cNvSpPr/>
          <p:nvPr/>
        </p:nvSpPr>
        <p:spPr>
          <a:xfrm>
            <a:off x="6688990" y="7475103"/>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0" name="Textfeld 39">
            <a:extLst>
              <a:ext uri="{FF2B5EF4-FFF2-40B4-BE49-F238E27FC236}">
                <a16:creationId xmlns:a16="http://schemas.microsoft.com/office/drawing/2014/main" id="{A240EFF3-2A13-4AF5-B602-560DD7ABDAA3}"/>
              </a:ext>
            </a:extLst>
          </p:cNvPr>
          <p:cNvSpPr txBox="1"/>
          <p:nvPr/>
        </p:nvSpPr>
        <p:spPr>
          <a:xfrm>
            <a:off x="693248" y="7904494"/>
            <a:ext cx="6355252" cy="2185214"/>
          </a:xfrm>
          <a:prstGeom prst="rect">
            <a:avLst/>
          </a:prstGeom>
          <a:noFill/>
        </p:spPr>
        <p:txBody>
          <a:bodyPr wrap="square" rtlCol="0">
            <a:spAutoFit/>
          </a:bodyPr>
          <a:lstStyle/>
          <a:p>
            <a:r>
              <a:rPr lang="de-AT" sz="1400" b="1" dirty="0">
                <a:latin typeface="Quicksand" panose="02070303000000060000" pitchFamily="18" charset="0"/>
              </a:rPr>
              <a:t>Vertragsbedingungen</a:t>
            </a:r>
          </a:p>
          <a:p>
            <a:endParaRPr lang="de-AT" sz="1400" b="1" dirty="0">
              <a:latin typeface="Quicksand" panose="02070303000000060000" pitchFamily="18" charset="0"/>
            </a:endParaRPr>
          </a:p>
          <a:p>
            <a:pPr marL="228600" indent="-228600">
              <a:buAutoNum type="arabicPeriod"/>
            </a:pPr>
            <a:r>
              <a:rPr lang="de-AT" sz="1200" b="1" dirty="0">
                <a:latin typeface="Quicksand" panose="02070303000000060000" pitchFamily="18" charset="0"/>
              </a:rPr>
              <a:t>Nutzungsumfang </a:t>
            </a:r>
          </a:p>
          <a:p>
            <a:pPr algn="just"/>
            <a:r>
              <a:rPr lang="de-AT" sz="1200" dirty="0">
                <a:latin typeface="Quicksand" panose="02070303000000060000" pitchFamily="18" charset="0"/>
              </a:rPr>
              <a:t>Die </a:t>
            </a:r>
            <a:r>
              <a:rPr lang="de-AT" sz="1200" dirty="0" err="1">
                <a:latin typeface="Quicksand" panose="02070303000000060000" pitchFamily="18" charset="0"/>
              </a:rPr>
              <a:t>Yogaria</a:t>
            </a:r>
            <a:r>
              <a:rPr lang="de-AT" sz="1200" dirty="0">
                <a:latin typeface="Quicksand" panose="02070303000000060000" pitchFamily="18" charset="0"/>
              </a:rPr>
              <a:t> Lifestyle KG gewährt dem Mitglied für alle offiziellen Yoga Einheiten, welche über den online Stundenplan bekannt gegeben werden, den Bezug der vereinbarten Leistungen (siehe Auswahl oben), gegen Zahlung des Entgelts. Nicht konsumierte Einheiten sind nicht übertragbar. Die Vereinbarung kann im gegenseitigen Einverständnis bei nachgewiesener Krankheit, Schwangerschaft, Bundesheer und Zivildienst, für einen im Voraus zu bestimmenden Zeitraum ausgesetzt werden, maximal jedoch für 12 Monate. Bei Aussetzungszeiten fällt eine Bearbeitungsgebühr von 10 Euro an. Die ordentliche Kündigungsmöglichkeit sowie die vereinbarte Kündigungsfrist </a:t>
            </a:r>
          </a:p>
        </p:txBody>
      </p:sp>
      <p:sp>
        <p:nvSpPr>
          <p:cNvPr id="41" name="Foliennummernplatzhalter 40">
            <a:extLst>
              <a:ext uri="{FF2B5EF4-FFF2-40B4-BE49-F238E27FC236}">
                <a16:creationId xmlns:a16="http://schemas.microsoft.com/office/drawing/2014/main" id="{2A778ADC-D1A1-4A7D-A94D-1A25CDD88219}"/>
              </a:ext>
            </a:extLst>
          </p:cNvPr>
          <p:cNvSpPr>
            <a:spLocks noGrp="1"/>
          </p:cNvSpPr>
          <p:nvPr>
            <p:ph type="sldNum" sz="quarter" idx="12"/>
          </p:nvPr>
        </p:nvSpPr>
        <p:spPr/>
        <p:txBody>
          <a:bodyPr/>
          <a:lstStyle/>
          <a:p>
            <a:fld id="{D3C85BDD-24F7-40A9-AC10-9DAD29684C03}" type="slidenum">
              <a:rPr lang="de-AT" smtClean="0">
                <a:latin typeface="Quicksand" panose="02070303000000060000" pitchFamily="18" charset="0"/>
              </a:rPr>
              <a:t>1</a:t>
            </a:fld>
            <a:endParaRPr lang="de-AT" dirty="0">
              <a:latin typeface="Quicksand" panose="02070303000000060000" pitchFamily="18" charset="0"/>
            </a:endParaRPr>
          </a:p>
        </p:txBody>
      </p:sp>
      <p:pic>
        <p:nvPicPr>
          <p:cNvPr id="1026" name="Picture 2" descr="http://www.yogaria.at/wp-content/uploads/2017/02/orange@1x-png.png">
            <a:extLst>
              <a:ext uri="{FF2B5EF4-FFF2-40B4-BE49-F238E27FC236}">
                <a16:creationId xmlns:a16="http://schemas.microsoft.com/office/drawing/2014/main" id="{8E9AF469-3ED3-43D8-875A-082661253B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593" y="224946"/>
            <a:ext cx="1459186" cy="616643"/>
          </a:xfrm>
          <a:prstGeom prst="rect">
            <a:avLst/>
          </a:prstGeom>
          <a:noFill/>
          <a:extLst>
            <a:ext uri="{909E8E84-426E-40DD-AFC4-6F175D3DCCD1}">
              <a14:hiddenFill xmlns:a14="http://schemas.microsoft.com/office/drawing/2010/main">
                <a:solidFill>
                  <a:srgbClr val="FFFFFF"/>
                </a:solidFill>
              </a14:hiddenFill>
            </a:ext>
          </a:extLst>
        </p:spPr>
      </p:pic>
      <p:sp>
        <p:nvSpPr>
          <p:cNvPr id="42" name="Textfeld 41">
            <a:extLst>
              <a:ext uri="{FF2B5EF4-FFF2-40B4-BE49-F238E27FC236}">
                <a16:creationId xmlns:a16="http://schemas.microsoft.com/office/drawing/2014/main" id="{F75D9E5D-76AD-4BCC-8859-F9CDFFCFE9FC}"/>
              </a:ext>
            </a:extLst>
          </p:cNvPr>
          <p:cNvSpPr txBox="1"/>
          <p:nvPr/>
        </p:nvSpPr>
        <p:spPr>
          <a:xfrm>
            <a:off x="581054" y="3828838"/>
            <a:ext cx="6467445" cy="400110"/>
          </a:xfrm>
          <a:prstGeom prst="rect">
            <a:avLst/>
          </a:prstGeom>
          <a:noFill/>
        </p:spPr>
        <p:txBody>
          <a:bodyPr wrap="square" rtlCol="0">
            <a:spAutoFit/>
          </a:bodyPr>
          <a:lstStyle/>
          <a:p>
            <a:r>
              <a:rPr lang="en-US" sz="1000" dirty="0">
                <a:latin typeface="Quicksand" panose="02070303000000060000" pitchFamily="18" charset="0"/>
              </a:rPr>
              <a:t>Die </a:t>
            </a:r>
            <a:r>
              <a:rPr lang="en-US" sz="1000" dirty="0" err="1">
                <a:latin typeface="Quicksand" panose="02070303000000060000" pitchFamily="18" charset="0"/>
              </a:rPr>
              <a:t>angegebenen</a:t>
            </a:r>
            <a:r>
              <a:rPr lang="en-US" sz="1000" dirty="0">
                <a:latin typeface="Quicksand" panose="02070303000000060000" pitchFamily="18" charset="0"/>
              </a:rPr>
              <a:t> </a:t>
            </a:r>
            <a:r>
              <a:rPr lang="en-US" sz="1000" dirty="0" err="1">
                <a:latin typeface="Quicksand" panose="02070303000000060000" pitchFamily="18" charset="0"/>
              </a:rPr>
              <a:t>Beträge</a:t>
            </a:r>
            <a:r>
              <a:rPr lang="en-US" sz="1000" dirty="0">
                <a:latin typeface="Quicksand" panose="02070303000000060000" pitchFamily="18" charset="0"/>
              </a:rPr>
              <a:t> </a:t>
            </a:r>
            <a:r>
              <a:rPr lang="en-US" sz="1000" dirty="0" err="1">
                <a:latin typeface="Quicksand" panose="02070303000000060000" pitchFamily="18" charset="0"/>
              </a:rPr>
              <a:t>sind</a:t>
            </a:r>
            <a:r>
              <a:rPr lang="en-US" sz="1000" dirty="0">
                <a:latin typeface="Quicksand" panose="02070303000000060000" pitchFamily="18" charset="0"/>
              </a:rPr>
              <a:t> die </a:t>
            </a:r>
            <a:r>
              <a:rPr lang="en-US" sz="1000" dirty="0" err="1">
                <a:latin typeface="Quicksand" panose="02070303000000060000" pitchFamily="18" charset="0"/>
              </a:rPr>
              <a:t>Mitgliedschaftspreise</a:t>
            </a:r>
            <a:r>
              <a:rPr lang="en-US" sz="1000" dirty="0">
                <a:latin typeface="Quicksand" panose="02070303000000060000" pitchFamily="18" charset="0"/>
              </a:rPr>
              <a:t> pro Monat. (</a:t>
            </a:r>
            <a:r>
              <a:rPr lang="en-US" sz="1000" dirty="0" err="1">
                <a:latin typeface="Quicksand" panose="02070303000000060000" pitchFamily="18" charset="0"/>
              </a:rPr>
              <a:t>Ermäßigter</a:t>
            </a:r>
            <a:r>
              <a:rPr lang="en-US" sz="1000" dirty="0">
                <a:latin typeface="Quicksand" panose="02070303000000060000" pitchFamily="18" charset="0"/>
              </a:rPr>
              <a:t> </a:t>
            </a:r>
            <a:r>
              <a:rPr lang="en-US" sz="1000" dirty="0" err="1">
                <a:latin typeface="Quicksand" panose="02070303000000060000" pitchFamily="18" charset="0"/>
              </a:rPr>
              <a:t>Betrag</a:t>
            </a:r>
            <a:r>
              <a:rPr lang="en-US" sz="1000" dirty="0">
                <a:latin typeface="Quicksand" panose="02070303000000060000" pitchFamily="18" charset="0"/>
              </a:rPr>
              <a:t>: </a:t>
            </a:r>
            <a:r>
              <a:rPr lang="de-AT" sz="1000" dirty="0" err="1">
                <a:latin typeface="Quicksand" panose="02070303000000060000" pitchFamily="18" charset="0"/>
              </a:rPr>
              <a:t>StudentInnen</a:t>
            </a:r>
            <a:r>
              <a:rPr lang="de-AT" sz="1000" dirty="0">
                <a:latin typeface="Quicksand" panose="02070303000000060000" pitchFamily="18" charset="0"/>
              </a:rPr>
              <a:t> bis zum vollendeten 26. Lebensjahr, Arbeitssuchende, Schwangere in Mutterschutz)</a:t>
            </a:r>
          </a:p>
        </p:txBody>
      </p:sp>
      <p:sp>
        <p:nvSpPr>
          <p:cNvPr id="43" name="Textfeld 42">
            <a:extLst>
              <a:ext uri="{FF2B5EF4-FFF2-40B4-BE49-F238E27FC236}">
                <a16:creationId xmlns:a16="http://schemas.microsoft.com/office/drawing/2014/main" id="{59598F9D-9A92-42AC-B94D-116591052B41}"/>
              </a:ext>
            </a:extLst>
          </p:cNvPr>
          <p:cNvSpPr txBox="1"/>
          <p:nvPr/>
        </p:nvSpPr>
        <p:spPr>
          <a:xfrm>
            <a:off x="614152" y="245658"/>
            <a:ext cx="2494367" cy="830997"/>
          </a:xfrm>
          <a:prstGeom prst="rect">
            <a:avLst/>
          </a:prstGeom>
          <a:noFill/>
        </p:spPr>
        <p:txBody>
          <a:bodyPr wrap="square" rtlCol="0">
            <a:spAutoFit/>
          </a:bodyPr>
          <a:lstStyle/>
          <a:p>
            <a:r>
              <a:rPr lang="de-AT" sz="1000" dirty="0" err="1">
                <a:solidFill>
                  <a:schemeClr val="tx1">
                    <a:lumMod val="65000"/>
                    <a:lumOff val="35000"/>
                  </a:schemeClr>
                </a:solidFill>
                <a:latin typeface="Quicksand" panose="02070303000000060000" pitchFamily="18" charset="0"/>
              </a:rPr>
              <a:t>Yogaria</a:t>
            </a:r>
            <a:r>
              <a:rPr lang="de-AT" sz="1000" dirty="0">
                <a:solidFill>
                  <a:schemeClr val="tx1">
                    <a:lumMod val="65000"/>
                    <a:lumOff val="35000"/>
                  </a:schemeClr>
                </a:solidFill>
                <a:latin typeface="Quicksand" panose="02070303000000060000" pitchFamily="18" charset="0"/>
              </a:rPr>
              <a:t> Lifestyle KG</a:t>
            </a:r>
          </a:p>
          <a:p>
            <a:r>
              <a:rPr lang="de-AT" sz="1000" dirty="0" err="1">
                <a:solidFill>
                  <a:schemeClr val="tx1">
                    <a:lumMod val="65000"/>
                    <a:lumOff val="35000"/>
                  </a:schemeClr>
                </a:solidFill>
                <a:latin typeface="Quicksand" panose="02070303000000060000" pitchFamily="18" charset="0"/>
              </a:rPr>
              <a:t>Strozzigasse</a:t>
            </a:r>
            <a:r>
              <a:rPr lang="de-AT" sz="1000" dirty="0">
                <a:solidFill>
                  <a:schemeClr val="tx1">
                    <a:lumMod val="65000"/>
                    <a:lumOff val="35000"/>
                  </a:schemeClr>
                </a:solidFill>
                <a:latin typeface="Quicksand" panose="02070303000000060000" pitchFamily="18" charset="0"/>
              </a:rPr>
              <a:t> 31, 1080 Wien</a:t>
            </a:r>
          </a:p>
          <a:p>
            <a:r>
              <a:rPr lang="de-AT" sz="1000" dirty="0">
                <a:solidFill>
                  <a:schemeClr val="tx1">
                    <a:lumMod val="65000"/>
                    <a:lumOff val="35000"/>
                  </a:schemeClr>
                </a:solidFill>
                <a:latin typeface="Quicksand" panose="02070303000000060000" pitchFamily="18" charset="0"/>
              </a:rPr>
              <a:t>info@yogaria.at | +43 699 10666072</a:t>
            </a:r>
          </a:p>
          <a:p>
            <a:endParaRPr lang="de-AT" dirty="0"/>
          </a:p>
        </p:txBody>
      </p:sp>
      <p:cxnSp>
        <p:nvCxnSpPr>
          <p:cNvPr id="3" name="Gerader Verbinder 2">
            <a:extLst>
              <a:ext uri="{FF2B5EF4-FFF2-40B4-BE49-F238E27FC236}">
                <a16:creationId xmlns:a16="http://schemas.microsoft.com/office/drawing/2014/main" id="{4FAAE70A-77BE-4C62-8353-7F990C19171B}"/>
              </a:ext>
            </a:extLst>
          </p:cNvPr>
          <p:cNvCxnSpPr/>
          <p:nvPr/>
        </p:nvCxnSpPr>
        <p:spPr>
          <a:xfrm>
            <a:off x="594703" y="5172502"/>
            <a:ext cx="61143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r Verbinder 38">
            <a:extLst>
              <a:ext uri="{FF2B5EF4-FFF2-40B4-BE49-F238E27FC236}">
                <a16:creationId xmlns:a16="http://schemas.microsoft.com/office/drawing/2014/main" id="{8FC65D7C-9B9D-4ED8-9031-CC86FDF8EF13}"/>
              </a:ext>
            </a:extLst>
          </p:cNvPr>
          <p:cNvCxnSpPr>
            <a:cxnSpLocks/>
          </p:cNvCxnSpPr>
          <p:nvPr/>
        </p:nvCxnSpPr>
        <p:spPr>
          <a:xfrm>
            <a:off x="5119913" y="6996635"/>
            <a:ext cx="30984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0087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BBF58FD-B5C8-42E7-9973-246971958663}"/>
              </a:ext>
            </a:extLst>
          </p:cNvPr>
          <p:cNvSpPr txBox="1"/>
          <p:nvPr/>
        </p:nvSpPr>
        <p:spPr>
          <a:xfrm>
            <a:off x="602212" y="937737"/>
            <a:ext cx="6355252" cy="9140964"/>
          </a:xfrm>
          <a:prstGeom prst="rect">
            <a:avLst/>
          </a:prstGeom>
          <a:noFill/>
        </p:spPr>
        <p:txBody>
          <a:bodyPr wrap="square" rtlCol="0">
            <a:spAutoFit/>
          </a:bodyPr>
          <a:lstStyle/>
          <a:p>
            <a:pPr algn="just"/>
            <a:r>
              <a:rPr lang="de-AT" sz="1200" dirty="0">
                <a:latin typeface="Quicksand" panose="02070303000000060000" pitchFamily="18" charset="0"/>
              </a:rPr>
              <a:t>verschieben sich um die Dauer der vereinbarten Aussetzungszeiten. Ein außerordentliches Kündigungsrecht bleibt hiervon unberührt. </a:t>
            </a:r>
          </a:p>
          <a:p>
            <a:pPr algn="just"/>
            <a:endParaRPr lang="de-AT" sz="1200" dirty="0">
              <a:latin typeface="Quicksand" panose="02070303000000060000" pitchFamily="18" charset="0"/>
            </a:endParaRPr>
          </a:p>
          <a:p>
            <a:pPr algn="just"/>
            <a:r>
              <a:rPr lang="de-AT" sz="1200" b="1" dirty="0">
                <a:latin typeface="Quicksand" panose="02070303000000060000" pitchFamily="18" charset="0"/>
              </a:rPr>
              <a:t>2. Mitgliedsbeiträge</a:t>
            </a:r>
          </a:p>
          <a:p>
            <a:pPr algn="just"/>
            <a:r>
              <a:rPr lang="de-AT" sz="1200" dirty="0">
                <a:latin typeface="Quicksand" panose="02070303000000060000" pitchFamily="18" charset="0"/>
              </a:rPr>
              <a:t>Gerät das Mitglied schuldhaft mit mehr als zwei Monatsbeiträgen in Verzug, so werden die gesamten Beiträge bis zum Ende der Laufzeit sofort zur Zahlung fällig. </a:t>
            </a:r>
          </a:p>
          <a:p>
            <a:pPr algn="just"/>
            <a:endParaRPr lang="de-AT" sz="1200" dirty="0">
              <a:latin typeface="Quicksand" panose="02070303000000060000" pitchFamily="18" charset="0"/>
            </a:endParaRPr>
          </a:p>
          <a:p>
            <a:pPr algn="just"/>
            <a:r>
              <a:rPr lang="de-AT" sz="1200" b="1" dirty="0">
                <a:latin typeface="Quicksand" panose="02070303000000060000" pitchFamily="18" charset="0"/>
              </a:rPr>
              <a:t>3. Verlängerung / Beendigung der Mitgliedschaft </a:t>
            </a:r>
          </a:p>
          <a:p>
            <a:pPr algn="just"/>
            <a:r>
              <a:rPr lang="de-AT" sz="1200" dirty="0">
                <a:latin typeface="Quicksand" panose="02070303000000060000" pitchFamily="18" charset="0"/>
              </a:rPr>
              <a:t>Eine Kündigung der Mitgliedschaft muss in schriftlicher Form per </a:t>
            </a:r>
            <a:r>
              <a:rPr lang="de-AT" sz="1200" dirty="0" err="1">
                <a:latin typeface="Quicksand" panose="02070303000000060000" pitchFamily="18" charset="0"/>
              </a:rPr>
              <a:t>eMail</a:t>
            </a:r>
            <a:r>
              <a:rPr lang="de-AT" sz="1200" dirty="0">
                <a:latin typeface="Quicksand" panose="02070303000000060000" pitchFamily="18" charset="0"/>
              </a:rPr>
              <a:t> an info@yogaria.at oder persönlich </a:t>
            </a:r>
            <a:r>
              <a:rPr lang="de-AT" sz="1200" dirty="0" err="1">
                <a:latin typeface="Quicksand" panose="02070303000000060000" pitchFamily="18" charset="0"/>
              </a:rPr>
              <a:t>anergehen</a:t>
            </a:r>
            <a:r>
              <a:rPr lang="de-AT" sz="1200" dirty="0">
                <a:latin typeface="Quicksand" panose="02070303000000060000" pitchFamily="18" charset="0"/>
              </a:rPr>
              <a:t>. Die Kündigungsfrist beträgt ein Monat zum Ablauf der vereinbarten Vertragslaufzeit. Ergeht die Kündigung nicht, verlängert sich der Vertrag automatisch um die initial vereinbarte Vertragslaufzeit. Die Kündigunsfrist bleibt bei einer Verlängerung gleich. </a:t>
            </a:r>
          </a:p>
          <a:p>
            <a:pPr algn="just"/>
            <a:endParaRPr lang="de-AT" sz="1200" dirty="0">
              <a:latin typeface="Quicksand" panose="02070303000000060000" pitchFamily="18" charset="0"/>
            </a:endParaRPr>
          </a:p>
          <a:p>
            <a:pPr algn="just"/>
            <a:r>
              <a:rPr lang="de-AT" sz="1200" b="1" dirty="0">
                <a:latin typeface="Quicksand" panose="02070303000000060000" pitchFamily="18" charset="0"/>
              </a:rPr>
              <a:t>4. Wohnortwechsel</a:t>
            </a:r>
          </a:p>
          <a:p>
            <a:pPr algn="just"/>
            <a:r>
              <a:rPr lang="de-AT" sz="1200" dirty="0">
                <a:latin typeface="Quicksand" panose="02070303000000060000" pitchFamily="18" charset="0"/>
              </a:rPr>
              <a:t>Bei einem Wohnortwechsel (Entfernung über 30km zum Studiostandort) kann die Mitgliedschaft mit einer Frist von einem Monat vorzeitig beendet werden. Die Kündigung ist nur schriftlich und in Verbindung mit einer Meldebestätigung des neuen Wohnorts gültig. </a:t>
            </a:r>
          </a:p>
          <a:p>
            <a:pPr algn="just"/>
            <a:endParaRPr lang="de-AT" sz="1200" dirty="0">
              <a:latin typeface="Quicksand" panose="02070303000000060000" pitchFamily="18" charset="0"/>
            </a:endParaRPr>
          </a:p>
          <a:p>
            <a:pPr algn="just"/>
            <a:r>
              <a:rPr lang="de-AT" sz="1200" b="1" dirty="0">
                <a:latin typeface="Quicksand" panose="02070303000000060000" pitchFamily="18" charset="0"/>
              </a:rPr>
              <a:t>5. Haftung </a:t>
            </a:r>
          </a:p>
          <a:p>
            <a:pPr algn="just"/>
            <a:r>
              <a:rPr lang="de-AT" sz="1200" dirty="0">
                <a:latin typeface="Quicksand" panose="02070303000000060000" pitchFamily="18" charset="0"/>
              </a:rPr>
              <a:t>Die Teilnahme an den Yogaeinheiten (Kurse, Workshops etc.) erfolgt auf eigene Gefahr. Schadenersatzansprüche sind im gesetzlich zulässigen Ausmaß ausgeschlossen. Die </a:t>
            </a:r>
            <a:r>
              <a:rPr lang="de-AT" sz="1200" dirty="0" err="1">
                <a:latin typeface="Quicksand" panose="02070303000000060000" pitchFamily="18" charset="0"/>
              </a:rPr>
              <a:t>Yogaria</a:t>
            </a:r>
            <a:r>
              <a:rPr lang="de-AT" sz="1200" dirty="0">
                <a:latin typeface="Quicksand" panose="02070303000000060000" pitchFamily="18" charset="0"/>
              </a:rPr>
              <a:t> übernimmt keine Haftung für abhanden gekommene Gegenstände, Gesundheitsschäden sowie Unfälle jeglicher Art während und nach der Veranstaltung gegenüber </a:t>
            </a:r>
            <a:r>
              <a:rPr lang="de-AT" sz="1200" dirty="0" err="1">
                <a:latin typeface="Quicksand" panose="02070303000000060000" pitchFamily="18" charset="0"/>
              </a:rPr>
              <a:t>TeilnehmerInnen</a:t>
            </a:r>
            <a:r>
              <a:rPr lang="de-AT" sz="1200" dirty="0">
                <a:latin typeface="Quicksand" panose="02070303000000060000" pitchFamily="18" charset="0"/>
              </a:rPr>
              <a:t> und Dritten. Eltern haften für ihre Kinder.</a:t>
            </a:r>
          </a:p>
          <a:p>
            <a:pPr algn="just"/>
            <a:endParaRPr lang="de-AT" sz="1200" dirty="0">
              <a:latin typeface="Quicksand" panose="02070303000000060000" pitchFamily="18" charset="0"/>
            </a:endParaRPr>
          </a:p>
          <a:p>
            <a:pPr algn="just"/>
            <a:r>
              <a:rPr lang="de-AT" sz="1200" b="1" dirty="0">
                <a:latin typeface="Quicksand" panose="02070303000000060000" pitchFamily="18" charset="0"/>
              </a:rPr>
              <a:t>6. Pflichten der Mitglieder </a:t>
            </a:r>
          </a:p>
          <a:p>
            <a:pPr algn="just"/>
            <a:r>
              <a:rPr lang="de-AT" sz="1200" dirty="0">
                <a:latin typeface="Quicksand" panose="02070303000000060000" pitchFamily="18" charset="0"/>
              </a:rPr>
              <a:t>Änderungen des Namens, der Adresse und der Bankverbindung des Mitglieds sind dem Studio unverzüglich mitzuteilen. Durch schuldhaftes Unterlassen entstandene Mehrkosten gehen zu Lasten des Mitglieds.  Eventuell bestehende körperliche Gebrechen und gesundheitliche Einschränkungen, die die Fähigkeit zur Teilnahme am Yogaunterricht beeinträchtigen könnten, sind dem Yogalehrer vor der Stunde mitzuteilen, auch wenn diese für geringfügig erachtet werden.</a:t>
            </a:r>
          </a:p>
          <a:p>
            <a:pPr algn="just"/>
            <a:endParaRPr lang="de-AT" sz="1200" dirty="0">
              <a:latin typeface="Quicksand" panose="02070303000000060000" pitchFamily="18" charset="0"/>
            </a:endParaRPr>
          </a:p>
          <a:p>
            <a:pPr algn="just"/>
            <a:r>
              <a:rPr lang="de-AT" sz="1200" b="1" dirty="0">
                <a:latin typeface="Quicksand" panose="02070303000000060000" pitchFamily="18" charset="0"/>
              </a:rPr>
              <a:t>7. Allgemeine Geschäftsbedingungen</a:t>
            </a:r>
          </a:p>
          <a:p>
            <a:pPr algn="just"/>
            <a:r>
              <a:rPr lang="de-AT" sz="1200" dirty="0">
                <a:latin typeface="Quicksand" panose="02070303000000060000" pitchFamily="18" charset="0"/>
              </a:rPr>
              <a:t>Mitglieder akzeptieren die allgemeinen Geschäftsbedingungen der </a:t>
            </a:r>
            <a:r>
              <a:rPr lang="de-AT" sz="1200" dirty="0" err="1">
                <a:latin typeface="Quicksand" panose="02070303000000060000" pitchFamily="18" charset="0"/>
              </a:rPr>
              <a:t>Yogaria</a:t>
            </a:r>
            <a:r>
              <a:rPr lang="de-AT" sz="1200" dirty="0">
                <a:latin typeface="Quicksand" panose="02070303000000060000" pitchFamily="18" charset="0"/>
              </a:rPr>
              <a:t> Lifestyle KG, welche auf der Homepage www.yogaria.at nachzulesen sind.</a:t>
            </a:r>
          </a:p>
          <a:p>
            <a:pPr algn="just"/>
            <a:endParaRPr lang="de-AT" sz="1200" dirty="0">
              <a:latin typeface="Quicksand" panose="02070303000000060000" pitchFamily="18" charset="0"/>
            </a:endParaRPr>
          </a:p>
          <a:p>
            <a:pPr algn="just"/>
            <a:r>
              <a:rPr lang="de-AT" sz="1200" b="1" dirty="0">
                <a:latin typeface="Quicksand" panose="02070303000000060000" pitchFamily="18" charset="0"/>
              </a:rPr>
              <a:t>8. Gültigkeit </a:t>
            </a:r>
          </a:p>
          <a:p>
            <a:pPr algn="just"/>
            <a:r>
              <a:rPr lang="de-AT" sz="1200" dirty="0">
                <a:latin typeface="Quicksand" panose="02070303000000060000" pitchFamily="18" charset="0"/>
              </a:rPr>
              <a:t>Eine Teilnichtigkeit der Vereinbarung bedeutet nicht Gesamtnichtigkeit.</a:t>
            </a:r>
          </a:p>
          <a:p>
            <a:endParaRPr lang="de-AT" sz="1200" dirty="0">
              <a:latin typeface="Quicksand" panose="02070303000000060000" pitchFamily="18" charset="0"/>
            </a:endParaRPr>
          </a:p>
          <a:p>
            <a:endParaRPr lang="de-AT" sz="1200" dirty="0">
              <a:latin typeface="Quicksand" panose="02070303000000060000" pitchFamily="18" charset="0"/>
            </a:endParaRPr>
          </a:p>
          <a:p>
            <a:endParaRPr lang="de-AT" sz="1200" dirty="0">
              <a:latin typeface="Quicksand" panose="02070303000000060000" pitchFamily="18" charset="0"/>
            </a:endParaRPr>
          </a:p>
          <a:p>
            <a:endParaRPr lang="de-AT" sz="1200" dirty="0">
              <a:latin typeface="Quicksand" panose="02070303000000060000" pitchFamily="18" charset="0"/>
            </a:endParaRPr>
          </a:p>
          <a:p>
            <a:endParaRPr lang="de-AT" sz="1200" dirty="0">
              <a:latin typeface="Quicksand" panose="02070303000000060000" pitchFamily="18" charset="0"/>
            </a:endParaRPr>
          </a:p>
          <a:p>
            <a:r>
              <a:rPr lang="de-AT" sz="1200" dirty="0">
                <a:latin typeface="Quicksand" panose="02070303000000060000" pitchFamily="18" charset="0"/>
              </a:rPr>
              <a:t>Ort, Datum						  Ort, Datum</a:t>
            </a:r>
          </a:p>
          <a:p>
            <a:r>
              <a:rPr lang="de-AT" sz="1200" dirty="0">
                <a:latin typeface="Quicksand" panose="02070303000000060000" pitchFamily="18" charset="0"/>
              </a:rPr>
              <a:t>		</a:t>
            </a:r>
          </a:p>
          <a:p>
            <a:endParaRPr lang="de-AT" sz="1200" dirty="0">
              <a:latin typeface="Quicksand" panose="02070303000000060000" pitchFamily="18" charset="0"/>
            </a:endParaRPr>
          </a:p>
          <a:p>
            <a:endParaRPr lang="de-AT" sz="1200" dirty="0">
              <a:latin typeface="Quicksand" panose="02070303000000060000" pitchFamily="18" charset="0"/>
            </a:endParaRPr>
          </a:p>
          <a:p>
            <a:r>
              <a:rPr lang="de-AT" sz="1200" dirty="0">
                <a:latin typeface="Quicksand" panose="02070303000000060000" pitchFamily="18" charset="0"/>
              </a:rPr>
              <a:t>Unterschrift </a:t>
            </a:r>
            <a:r>
              <a:rPr lang="de-AT" sz="1200" dirty="0" err="1">
                <a:latin typeface="Quicksand" panose="02070303000000060000" pitchFamily="18" charset="0"/>
              </a:rPr>
              <a:t>Yogaria</a:t>
            </a:r>
            <a:r>
              <a:rPr lang="de-AT" sz="1200" dirty="0">
                <a:latin typeface="Quicksand" panose="02070303000000060000" pitchFamily="18" charset="0"/>
              </a:rPr>
              <a:t> Lifestyle KG		       	 Unterschrift Mitglied</a:t>
            </a:r>
          </a:p>
          <a:p>
            <a:endParaRPr lang="de-AT" sz="1200" dirty="0">
              <a:latin typeface="Quicksand" panose="02070303000000060000" pitchFamily="18" charset="0"/>
            </a:endParaRPr>
          </a:p>
        </p:txBody>
      </p:sp>
      <p:sp>
        <p:nvSpPr>
          <p:cNvPr id="6" name="Foliennummernplatzhalter 5">
            <a:extLst>
              <a:ext uri="{FF2B5EF4-FFF2-40B4-BE49-F238E27FC236}">
                <a16:creationId xmlns:a16="http://schemas.microsoft.com/office/drawing/2014/main" id="{724D57A5-2D78-429A-8A6F-AD64A564D68A}"/>
              </a:ext>
            </a:extLst>
          </p:cNvPr>
          <p:cNvSpPr>
            <a:spLocks noGrp="1"/>
          </p:cNvSpPr>
          <p:nvPr>
            <p:ph type="sldNum" sz="quarter" idx="12"/>
          </p:nvPr>
        </p:nvSpPr>
        <p:spPr>
          <a:xfrm>
            <a:off x="5339020" y="9909729"/>
            <a:ext cx="1700927" cy="569240"/>
          </a:xfrm>
        </p:spPr>
        <p:txBody>
          <a:bodyPr/>
          <a:lstStyle/>
          <a:p>
            <a:fld id="{D3C85BDD-24F7-40A9-AC10-9DAD29684C03}" type="slidenum">
              <a:rPr lang="de-AT" smtClean="0">
                <a:latin typeface="Quicksand" panose="02070303000000060000" pitchFamily="18" charset="0"/>
              </a:rPr>
              <a:t>2</a:t>
            </a:fld>
            <a:endParaRPr lang="de-AT" dirty="0">
              <a:latin typeface="Quicksand" panose="02070303000000060000" pitchFamily="18" charset="0"/>
            </a:endParaRPr>
          </a:p>
        </p:txBody>
      </p:sp>
      <p:pic>
        <p:nvPicPr>
          <p:cNvPr id="9" name="Picture 2" descr="http://www.yogaria.at/wp-content/uploads/2017/02/orange@1x-png.png">
            <a:extLst>
              <a:ext uri="{FF2B5EF4-FFF2-40B4-BE49-F238E27FC236}">
                <a16:creationId xmlns:a16="http://schemas.microsoft.com/office/drawing/2014/main" id="{0D327EB0-4831-4455-9675-07B5C60E4A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593" y="224946"/>
            <a:ext cx="1459186" cy="616643"/>
          </a:xfrm>
          <a:prstGeom prst="rect">
            <a:avLst/>
          </a:prstGeom>
          <a:noFill/>
          <a:extLst>
            <a:ext uri="{909E8E84-426E-40DD-AFC4-6F175D3DCCD1}">
              <a14:hiddenFill xmlns:a14="http://schemas.microsoft.com/office/drawing/2010/main">
                <a:solidFill>
                  <a:srgbClr val="FFFFFF"/>
                </a:solidFill>
              </a14:hiddenFill>
            </a:ext>
          </a:extLst>
        </p:spPr>
      </p:pic>
      <p:sp>
        <p:nvSpPr>
          <p:cNvPr id="10" name="Textfeld 9">
            <a:extLst>
              <a:ext uri="{FF2B5EF4-FFF2-40B4-BE49-F238E27FC236}">
                <a16:creationId xmlns:a16="http://schemas.microsoft.com/office/drawing/2014/main" id="{95394098-C8A6-4EB1-86AA-71A9F1D92850}"/>
              </a:ext>
            </a:extLst>
          </p:cNvPr>
          <p:cNvSpPr txBox="1"/>
          <p:nvPr/>
        </p:nvSpPr>
        <p:spPr>
          <a:xfrm>
            <a:off x="614152" y="245658"/>
            <a:ext cx="2494367" cy="830997"/>
          </a:xfrm>
          <a:prstGeom prst="rect">
            <a:avLst/>
          </a:prstGeom>
          <a:noFill/>
        </p:spPr>
        <p:txBody>
          <a:bodyPr wrap="square" rtlCol="0">
            <a:spAutoFit/>
          </a:bodyPr>
          <a:lstStyle/>
          <a:p>
            <a:r>
              <a:rPr lang="de-AT" sz="1000" dirty="0" err="1">
                <a:solidFill>
                  <a:schemeClr val="tx1">
                    <a:lumMod val="65000"/>
                    <a:lumOff val="35000"/>
                  </a:schemeClr>
                </a:solidFill>
                <a:latin typeface="Quicksand" panose="02070303000000060000" pitchFamily="18" charset="0"/>
              </a:rPr>
              <a:t>Yogaria</a:t>
            </a:r>
            <a:r>
              <a:rPr lang="de-AT" sz="1000" dirty="0">
                <a:solidFill>
                  <a:schemeClr val="tx1">
                    <a:lumMod val="65000"/>
                    <a:lumOff val="35000"/>
                  </a:schemeClr>
                </a:solidFill>
                <a:latin typeface="Quicksand" panose="02070303000000060000" pitchFamily="18" charset="0"/>
              </a:rPr>
              <a:t> Lifestyle KG</a:t>
            </a:r>
          </a:p>
          <a:p>
            <a:r>
              <a:rPr lang="de-AT" sz="1000" dirty="0" err="1">
                <a:solidFill>
                  <a:schemeClr val="tx1">
                    <a:lumMod val="65000"/>
                    <a:lumOff val="35000"/>
                  </a:schemeClr>
                </a:solidFill>
                <a:latin typeface="Quicksand" panose="02070303000000060000" pitchFamily="18" charset="0"/>
              </a:rPr>
              <a:t>Strozzigasse</a:t>
            </a:r>
            <a:r>
              <a:rPr lang="de-AT" sz="1000" dirty="0">
                <a:solidFill>
                  <a:schemeClr val="tx1">
                    <a:lumMod val="65000"/>
                    <a:lumOff val="35000"/>
                  </a:schemeClr>
                </a:solidFill>
                <a:latin typeface="Quicksand" panose="02070303000000060000" pitchFamily="18" charset="0"/>
              </a:rPr>
              <a:t> 31, 1080 Wien</a:t>
            </a:r>
          </a:p>
          <a:p>
            <a:r>
              <a:rPr lang="de-AT" sz="1000" dirty="0">
                <a:solidFill>
                  <a:schemeClr val="tx1">
                    <a:lumMod val="65000"/>
                    <a:lumOff val="35000"/>
                  </a:schemeClr>
                </a:solidFill>
                <a:latin typeface="Quicksand" panose="02070303000000060000" pitchFamily="18" charset="0"/>
              </a:rPr>
              <a:t>info@yogaria.at | +43 699 10666072</a:t>
            </a:r>
          </a:p>
          <a:p>
            <a:endParaRPr lang="de-AT" dirty="0"/>
          </a:p>
        </p:txBody>
      </p:sp>
      <p:cxnSp>
        <p:nvCxnSpPr>
          <p:cNvPr id="3" name="Gerader Verbinder 2">
            <a:extLst>
              <a:ext uri="{FF2B5EF4-FFF2-40B4-BE49-F238E27FC236}">
                <a16:creationId xmlns:a16="http://schemas.microsoft.com/office/drawing/2014/main" id="{3D24D49D-6F98-49AA-873C-FD3F5A5DCF42}"/>
              </a:ext>
            </a:extLst>
          </p:cNvPr>
          <p:cNvCxnSpPr/>
          <p:nvPr/>
        </p:nvCxnSpPr>
        <p:spPr>
          <a:xfrm>
            <a:off x="626852" y="8598848"/>
            <a:ext cx="24943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Gerader Verbinder 7">
            <a:extLst>
              <a:ext uri="{FF2B5EF4-FFF2-40B4-BE49-F238E27FC236}">
                <a16:creationId xmlns:a16="http://schemas.microsoft.com/office/drawing/2014/main" id="{73DC3F5D-8F3C-466E-AC1F-01E97275AFA3}"/>
              </a:ext>
            </a:extLst>
          </p:cNvPr>
          <p:cNvCxnSpPr/>
          <p:nvPr/>
        </p:nvCxnSpPr>
        <p:spPr>
          <a:xfrm>
            <a:off x="3901336" y="8598848"/>
            <a:ext cx="24943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Gerader Verbinder 10">
            <a:extLst>
              <a:ext uri="{FF2B5EF4-FFF2-40B4-BE49-F238E27FC236}">
                <a16:creationId xmlns:a16="http://schemas.microsoft.com/office/drawing/2014/main" id="{FABF3C30-0257-4E92-A3D6-FF3AF9E54DB3}"/>
              </a:ext>
            </a:extLst>
          </p:cNvPr>
          <p:cNvCxnSpPr/>
          <p:nvPr/>
        </p:nvCxnSpPr>
        <p:spPr>
          <a:xfrm>
            <a:off x="3901336" y="9485259"/>
            <a:ext cx="24943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Gerader Verbinder 11">
            <a:extLst>
              <a:ext uri="{FF2B5EF4-FFF2-40B4-BE49-F238E27FC236}">
                <a16:creationId xmlns:a16="http://schemas.microsoft.com/office/drawing/2014/main" id="{54F570C5-D1DB-4941-A74F-621073708604}"/>
              </a:ext>
            </a:extLst>
          </p:cNvPr>
          <p:cNvCxnSpPr/>
          <p:nvPr/>
        </p:nvCxnSpPr>
        <p:spPr>
          <a:xfrm>
            <a:off x="614152" y="9468830"/>
            <a:ext cx="24943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6436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BBF58FD-B5C8-42E7-9973-246971958663}"/>
              </a:ext>
            </a:extLst>
          </p:cNvPr>
          <p:cNvSpPr txBox="1"/>
          <p:nvPr/>
        </p:nvSpPr>
        <p:spPr>
          <a:xfrm>
            <a:off x="602212" y="970292"/>
            <a:ext cx="6355252" cy="307777"/>
          </a:xfrm>
          <a:prstGeom prst="rect">
            <a:avLst/>
          </a:prstGeom>
          <a:noFill/>
        </p:spPr>
        <p:txBody>
          <a:bodyPr wrap="square" rtlCol="0">
            <a:spAutoFit/>
          </a:bodyPr>
          <a:lstStyle/>
          <a:p>
            <a:r>
              <a:rPr lang="de-AT" sz="1400" b="1" dirty="0">
                <a:latin typeface="Quicksand" panose="02070303000000060000" pitchFamily="18" charset="0"/>
              </a:rPr>
              <a:t>SEPA- Lastschrift - Mandat (Einzugsermächtigung)</a:t>
            </a:r>
          </a:p>
        </p:txBody>
      </p:sp>
      <p:sp>
        <p:nvSpPr>
          <p:cNvPr id="2" name="Foliennummernplatzhalter 1">
            <a:extLst>
              <a:ext uri="{FF2B5EF4-FFF2-40B4-BE49-F238E27FC236}">
                <a16:creationId xmlns:a16="http://schemas.microsoft.com/office/drawing/2014/main" id="{EB97EE38-21D0-4769-AF96-DF55FC1BCD39}"/>
              </a:ext>
            </a:extLst>
          </p:cNvPr>
          <p:cNvSpPr>
            <a:spLocks noGrp="1"/>
          </p:cNvSpPr>
          <p:nvPr>
            <p:ph type="sldNum" sz="quarter" idx="12"/>
          </p:nvPr>
        </p:nvSpPr>
        <p:spPr/>
        <p:txBody>
          <a:bodyPr/>
          <a:lstStyle/>
          <a:p>
            <a:fld id="{D3C85BDD-24F7-40A9-AC10-9DAD29684C03}" type="slidenum">
              <a:rPr lang="de-AT" smtClean="0">
                <a:latin typeface="Quicksand" panose="02070303000000060000" pitchFamily="18" charset="0"/>
              </a:rPr>
              <a:t>3</a:t>
            </a:fld>
            <a:endParaRPr lang="de-AT" dirty="0">
              <a:latin typeface="Quicksand" panose="02070303000000060000" pitchFamily="18" charset="0"/>
            </a:endParaRPr>
          </a:p>
        </p:txBody>
      </p:sp>
      <p:sp>
        <p:nvSpPr>
          <p:cNvPr id="3" name="Textfeld 2">
            <a:extLst>
              <a:ext uri="{FF2B5EF4-FFF2-40B4-BE49-F238E27FC236}">
                <a16:creationId xmlns:a16="http://schemas.microsoft.com/office/drawing/2014/main" id="{1A5DC057-A46E-408C-9C43-BA05D58CEE90}"/>
              </a:ext>
            </a:extLst>
          </p:cNvPr>
          <p:cNvSpPr txBox="1"/>
          <p:nvPr/>
        </p:nvSpPr>
        <p:spPr>
          <a:xfrm>
            <a:off x="616685" y="1456660"/>
            <a:ext cx="6306300" cy="9140964"/>
          </a:xfrm>
          <a:prstGeom prst="rect">
            <a:avLst/>
          </a:prstGeom>
          <a:noFill/>
        </p:spPr>
        <p:txBody>
          <a:bodyPr wrap="square" rtlCol="0">
            <a:spAutoFit/>
          </a:bodyPr>
          <a:lstStyle/>
          <a:p>
            <a:r>
              <a:rPr lang="de-AT" sz="1200" b="1" dirty="0">
                <a:latin typeface="Quicksand" panose="02070303000000060000" pitchFamily="18" charset="0"/>
              </a:rPr>
              <a:t>Zahlungsempfänger</a:t>
            </a:r>
          </a:p>
          <a:p>
            <a:endParaRPr lang="de-AT" sz="1200" dirty="0">
              <a:latin typeface="Quicksand" panose="02070303000000060000" pitchFamily="18" charset="0"/>
            </a:endParaRPr>
          </a:p>
          <a:p>
            <a:r>
              <a:rPr lang="de-AT" sz="1200" dirty="0" err="1">
                <a:latin typeface="Quicksand" panose="02070303000000060000" pitchFamily="18" charset="0"/>
              </a:rPr>
              <a:t>Yogaria</a:t>
            </a:r>
            <a:r>
              <a:rPr lang="de-AT" sz="1200" dirty="0">
                <a:latin typeface="Quicksand" panose="02070303000000060000" pitchFamily="18" charset="0"/>
              </a:rPr>
              <a:t> Lifestyle KG, </a:t>
            </a:r>
            <a:r>
              <a:rPr lang="de-AT" sz="1200" dirty="0" err="1">
                <a:latin typeface="Quicksand" panose="02070303000000060000" pitchFamily="18" charset="0"/>
              </a:rPr>
              <a:t>Strozzigasse</a:t>
            </a:r>
            <a:r>
              <a:rPr lang="de-AT" sz="1200" dirty="0">
                <a:latin typeface="Quicksand" panose="02070303000000060000" pitchFamily="18" charset="0"/>
              </a:rPr>
              <a:t> 31, 1080 Wien</a:t>
            </a:r>
          </a:p>
          <a:p>
            <a:endParaRPr lang="de-AT" sz="1200" dirty="0">
              <a:latin typeface="Quicksand" panose="02070303000000060000" pitchFamily="18" charset="0"/>
            </a:endParaRPr>
          </a:p>
          <a:p>
            <a:r>
              <a:rPr lang="de-AT" sz="1200" dirty="0" err="1">
                <a:latin typeface="Quicksand" panose="02070303000000060000" pitchFamily="18" charset="0"/>
              </a:rPr>
              <a:t>Creditor</a:t>
            </a:r>
            <a:r>
              <a:rPr lang="de-AT" sz="1200" dirty="0">
                <a:latin typeface="Quicksand" panose="02070303000000060000" pitchFamily="18" charset="0"/>
              </a:rPr>
              <a:t> ID: AT14ZZZ00000057787</a:t>
            </a:r>
          </a:p>
          <a:p>
            <a:endParaRPr lang="de-AT" sz="1200" dirty="0">
              <a:latin typeface="Quicksand" panose="02070303000000060000" pitchFamily="18" charset="0"/>
            </a:endParaRPr>
          </a:p>
          <a:p>
            <a:r>
              <a:rPr lang="de-AT" sz="1200" dirty="0">
                <a:latin typeface="Quicksand" panose="02070303000000060000" pitchFamily="18" charset="0"/>
              </a:rPr>
              <a:t>Ich ermächtige die </a:t>
            </a:r>
            <a:r>
              <a:rPr lang="de-AT" sz="1200" dirty="0" err="1">
                <a:latin typeface="Quicksand" panose="02070303000000060000" pitchFamily="18" charset="0"/>
              </a:rPr>
              <a:t>Yogaria</a:t>
            </a:r>
            <a:r>
              <a:rPr lang="de-AT" sz="1200" dirty="0">
                <a:latin typeface="Quicksand" panose="02070303000000060000" pitchFamily="18" charset="0"/>
              </a:rPr>
              <a:t> Lifestyle KG Zahlungen von meinem Konto mittels SEPA - Lastschrift einzuziehen. Zugleich weise ich mein Kreditinstitut an, die</a:t>
            </a:r>
          </a:p>
          <a:p>
            <a:r>
              <a:rPr lang="de-AT" sz="1200" dirty="0">
                <a:latin typeface="Quicksand" panose="02070303000000060000" pitchFamily="18" charset="0"/>
              </a:rPr>
              <a:t>von der </a:t>
            </a:r>
            <a:r>
              <a:rPr lang="de-AT" sz="1200" dirty="0" err="1">
                <a:latin typeface="Quicksand" panose="02070303000000060000" pitchFamily="18" charset="0"/>
              </a:rPr>
              <a:t>Yogaria</a:t>
            </a:r>
            <a:r>
              <a:rPr lang="de-AT" sz="1200" dirty="0">
                <a:latin typeface="Quicksand" panose="02070303000000060000" pitchFamily="18" charset="0"/>
              </a:rPr>
              <a:t> Lifestyle KG auf mein Konto gezogenen SEPA – Lastschriften</a:t>
            </a:r>
          </a:p>
          <a:p>
            <a:r>
              <a:rPr lang="de-AT" sz="1200" dirty="0">
                <a:latin typeface="Quicksand" panose="02070303000000060000" pitchFamily="18" charset="0"/>
              </a:rPr>
              <a:t>einzulösen.</a:t>
            </a:r>
          </a:p>
          <a:p>
            <a:endParaRPr lang="de-AT" sz="1200" dirty="0">
              <a:latin typeface="Quicksand" panose="02070303000000060000" pitchFamily="18" charset="0"/>
            </a:endParaRPr>
          </a:p>
          <a:p>
            <a:r>
              <a:rPr lang="de-AT" sz="1200" dirty="0">
                <a:latin typeface="Quicksand" panose="02070303000000060000" pitchFamily="18" charset="0"/>
              </a:rPr>
              <a:t>Ich kann innerhalb von acht Wochen, beginnend mit dem Belastungsdatum, die</a:t>
            </a:r>
          </a:p>
          <a:p>
            <a:r>
              <a:rPr lang="de-AT" sz="1200" dirty="0">
                <a:latin typeface="Quicksand" panose="02070303000000060000" pitchFamily="18" charset="0"/>
              </a:rPr>
              <a:t>Erstattung des belasteten Betrages verlangen. Es gelten dabei die mit meinem</a:t>
            </a:r>
          </a:p>
          <a:p>
            <a:r>
              <a:rPr lang="de-AT" sz="1200" dirty="0">
                <a:latin typeface="Quicksand" panose="02070303000000060000" pitchFamily="18" charset="0"/>
              </a:rPr>
              <a:t>Kreditinstitut vereinbarten Bedingungen. </a:t>
            </a:r>
          </a:p>
          <a:p>
            <a:endParaRPr lang="de-AT" sz="1200" dirty="0">
              <a:latin typeface="Quicksand" panose="02070303000000060000" pitchFamily="18" charset="0"/>
            </a:endParaRPr>
          </a:p>
          <a:p>
            <a:r>
              <a:rPr lang="de-AT" sz="1200" dirty="0">
                <a:latin typeface="Quicksand" panose="02070303000000060000" pitchFamily="18" charset="0"/>
              </a:rPr>
              <a:t>Eine separate Vorankündigung (</a:t>
            </a:r>
            <a:r>
              <a:rPr lang="de-AT" sz="1200" dirty="0" err="1">
                <a:latin typeface="Quicksand" panose="02070303000000060000" pitchFamily="18" charset="0"/>
              </a:rPr>
              <a:t>Pre-Notification</a:t>
            </a:r>
            <a:r>
              <a:rPr lang="de-AT" sz="1200" dirty="0">
                <a:latin typeface="Quicksand" panose="02070303000000060000" pitchFamily="18" charset="0"/>
              </a:rPr>
              <a:t>) über den Einzug der jeweils fälligen Beträge ist nicht erforderlich.</a:t>
            </a:r>
          </a:p>
          <a:p>
            <a:endParaRPr lang="de-AT" sz="1200" dirty="0">
              <a:latin typeface="Quicksand" panose="02070303000000060000" pitchFamily="18" charset="0"/>
            </a:endParaRPr>
          </a:p>
          <a:p>
            <a:endParaRPr lang="de-AT" sz="1200" b="1" dirty="0">
              <a:latin typeface="Quicksand" panose="02070303000000060000" pitchFamily="18" charset="0"/>
            </a:endParaRPr>
          </a:p>
          <a:p>
            <a:r>
              <a:rPr lang="de-AT" sz="1200" b="1" dirty="0">
                <a:latin typeface="Quicksand" panose="02070303000000060000" pitchFamily="18" charset="0"/>
              </a:rPr>
              <a:t>Zahlungspflichtiger</a:t>
            </a:r>
          </a:p>
          <a:p>
            <a:endParaRPr lang="de-AT" sz="1200" dirty="0">
              <a:latin typeface="Quicksand" panose="02070303000000060000" pitchFamily="18" charset="0"/>
            </a:endParaRPr>
          </a:p>
          <a:p>
            <a:r>
              <a:rPr lang="de-AT" sz="1200" dirty="0">
                <a:latin typeface="Quicksand" panose="02070303000000060000" pitchFamily="18" charset="0"/>
              </a:rPr>
              <a:t>Name ……………………………………………………………………………………………….</a:t>
            </a:r>
          </a:p>
          <a:p>
            <a:endParaRPr lang="de-AT" sz="1200" dirty="0">
              <a:latin typeface="Quicksand" panose="02070303000000060000" pitchFamily="18" charset="0"/>
            </a:endParaRPr>
          </a:p>
          <a:p>
            <a:r>
              <a:rPr lang="de-AT" sz="1200" dirty="0">
                <a:latin typeface="Quicksand" panose="02070303000000060000" pitchFamily="18" charset="0"/>
              </a:rPr>
              <a:t>Anschrift …………………………………………………………………………………………</a:t>
            </a:r>
          </a:p>
          <a:p>
            <a:endParaRPr lang="de-AT" sz="1200" dirty="0">
              <a:latin typeface="Quicksand" panose="02070303000000060000" pitchFamily="18" charset="0"/>
            </a:endParaRPr>
          </a:p>
          <a:p>
            <a:r>
              <a:rPr lang="de-AT" sz="1200" dirty="0">
                <a:latin typeface="Quicksand" panose="02070303000000060000" pitchFamily="18" charset="0"/>
              </a:rPr>
              <a:t>……………………………………………………………………………………………………………</a:t>
            </a:r>
          </a:p>
          <a:p>
            <a:endParaRPr lang="de-AT" sz="1200" dirty="0">
              <a:latin typeface="Quicksand" panose="02070303000000060000" pitchFamily="18" charset="0"/>
            </a:endParaRPr>
          </a:p>
          <a:p>
            <a:r>
              <a:rPr lang="de-AT" sz="1200" dirty="0">
                <a:latin typeface="Quicksand" panose="02070303000000060000" pitchFamily="18" charset="0"/>
              </a:rPr>
              <a:t>IBAN …………………………………………………………………………………………………</a:t>
            </a:r>
          </a:p>
          <a:p>
            <a:endParaRPr lang="de-AT" sz="1200" dirty="0">
              <a:latin typeface="Quicksand" panose="02070303000000060000" pitchFamily="18" charset="0"/>
            </a:endParaRPr>
          </a:p>
          <a:p>
            <a:r>
              <a:rPr lang="de-AT" sz="1200" dirty="0">
                <a:latin typeface="Quicksand" panose="02070303000000060000" pitchFamily="18" charset="0"/>
              </a:rPr>
              <a:t>BIC  …………………………………………………………………………………………….…….</a:t>
            </a:r>
          </a:p>
          <a:p>
            <a:endParaRPr lang="de-AT" sz="1200" dirty="0">
              <a:latin typeface="Quicksand" panose="02070303000000060000" pitchFamily="18" charset="0"/>
            </a:endParaRPr>
          </a:p>
          <a:p>
            <a:endParaRPr lang="de-AT" sz="1200" dirty="0">
              <a:latin typeface="Quicksand" panose="02070303000000060000" pitchFamily="18" charset="0"/>
            </a:endParaRPr>
          </a:p>
          <a:p>
            <a:r>
              <a:rPr lang="de-AT" sz="1200" b="1" dirty="0">
                <a:latin typeface="Quicksand" panose="02070303000000060000" pitchFamily="18" charset="0"/>
              </a:rPr>
              <a:t>Zahlungsart </a:t>
            </a:r>
            <a:r>
              <a:rPr lang="de-AT" sz="1200" dirty="0">
                <a:latin typeface="Quicksand" panose="02070303000000060000" pitchFamily="18" charset="0"/>
              </a:rPr>
              <a:t>     		Wiederkehrender Einzug 		Einmaleinzug</a:t>
            </a:r>
          </a:p>
          <a:p>
            <a:endParaRPr lang="de-AT" sz="1200" dirty="0">
              <a:latin typeface="Quicksand" panose="02070303000000060000" pitchFamily="18" charset="0"/>
            </a:endParaRPr>
          </a:p>
          <a:p>
            <a:endParaRPr lang="de-AT" sz="1200" dirty="0">
              <a:latin typeface="Quicksand" panose="02070303000000060000" pitchFamily="18" charset="0"/>
            </a:endParaRPr>
          </a:p>
          <a:p>
            <a:endParaRPr lang="de-AT" sz="1200" dirty="0">
              <a:latin typeface="Quicksand" panose="02070303000000060000" pitchFamily="18" charset="0"/>
            </a:endParaRPr>
          </a:p>
          <a:p>
            <a:r>
              <a:rPr lang="de-AT" sz="1200" dirty="0">
                <a:latin typeface="Quicksand" panose="02070303000000060000" pitchFamily="18" charset="0"/>
              </a:rPr>
              <a:t>Ort, Datum ……………………………………………………………………………………</a:t>
            </a:r>
          </a:p>
          <a:p>
            <a:endParaRPr lang="de-AT" sz="1200" dirty="0">
              <a:latin typeface="Quicksand" panose="02070303000000060000" pitchFamily="18" charset="0"/>
            </a:endParaRPr>
          </a:p>
          <a:p>
            <a:endParaRPr lang="de-AT" sz="1200" dirty="0">
              <a:latin typeface="Quicksand" panose="02070303000000060000" pitchFamily="18" charset="0"/>
            </a:endParaRPr>
          </a:p>
          <a:p>
            <a:r>
              <a:rPr lang="de-AT" sz="1200" dirty="0">
                <a:latin typeface="Quicksand" panose="02070303000000060000" pitchFamily="18" charset="0"/>
              </a:rPr>
              <a:t>Unterschrift  …………………………………………….………………………..…………</a:t>
            </a:r>
          </a:p>
          <a:p>
            <a:endParaRPr lang="de-AT" sz="1200" dirty="0">
              <a:latin typeface="Quicksand" panose="02070303000000060000" pitchFamily="18" charset="0"/>
            </a:endParaRPr>
          </a:p>
          <a:p>
            <a:endParaRPr lang="de-AT" sz="1200" dirty="0">
              <a:latin typeface="Quicksand" panose="02070303000000060000" pitchFamily="18" charset="0"/>
            </a:endParaRPr>
          </a:p>
          <a:p>
            <a:endParaRPr lang="de-AT" sz="1200" dirty="0">
              <a:latin typeface="Quicksand" panose="02070303000000060000" pitchFamily="18" charset="0"/>
            </a:endParaRPr>
          </a:p>
          <a:p>
            <a:endParaRPr lang="de-AT" sz="1200" dirty="0">
              <a:latin typeface="Quicksand" panose="02070303000000060000" pitchFamily="18" charset="0"/>
            </a:endParaRPr>
          </a:p>
          <a:p>
            <a:endParaRPr lang="de-AT" sz="1200" dirty="0">
              <a:latin typeface="Quicksand" panose="02070303000000060000" pitchFamily="18" charset="0"/>
            </a:endParaRPr>
          </a:p>
          <a:p>
            <a:endParaRPr lang="de-AT" sz="1200" dirty="0">
              <a:latin typeface="Quicksand" panose="02070303000000060000" pitchFamily="18" charset="0"/>
            </a:endParaRPr>
          </a:p>
          <a:p>
            <a:br>
              <a:rPr lang="de-AT" dirty="0"/>
            </a:br>
            <a:endParaRPr lang="de-AT" dirty="0"/>
          </a:p>
        </p:txBody>
      </p:sp>
      <p:sp>
        <p:nvSpPr>
          <p:cNvPr id="5" name="Rechteck: abgerundete Ecken 4">
            <a:extLst>
              <a:ext uri="{FF2B5EF4-FFF2-40B4-BE49-F238E27FC236}">
                <a16:creationId xmlns:a16="http://schemas.microsoft.com/office/drawing/2014/main" id="{7645FF23-6FDA-4E0A-928C-954244CE419A}"/>
              </a:ext>
            </a:extLst>
          </p:cNvPr>
          <p:cNvSpPr/>
          <p:nvPr/>
        </p:nvSpPr>
        <p:spPr>
          <a:xfrm>
            <a:off x="2198328" y="7363199"/>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c</a:t>
            </a:r>
          </a:p>
        </p:txBody>
      </p:sp>
      <p:sp>
        <p:nvSpPr>
          <p:cNvPr id="6" name="Rechteck: abgerundete Ecken 5">
            <a:extLst>
              <a:ext uri="{FF2B5EF4-FFF2-40B4-BE49-F238E27FC236}">
                <a16:creationId xmlns:a16="http://schemas.microsoft.com/office/drawing/2014/main" id="{B511537D-0BC1-48F4-A0BC-F70BCB0AB09D}"/>
              </a:ext>
            </a:extLst>
          </p:cNvPr>
          <p:cNvSpPr/>
          <p:nvPr/>
        </p:nvSpPr>
        <p:spPr>
          <a:xfrm>
            <a:off x="4464403" y="7363198"/>
            <a:ext cx="192505" cy="180473"/>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c</a:t>
            </a:r>
          </a:p>
        </p:txBody>
      </p:sp>
      <p:pic>
        <p:nvPicPr>
          <p:cNvPr id="9" name="Picture 2" descr="http://www.yogaria.at/wp-content/uploads/2017/02/orange@1x-png.png">
            <a:extLst>
              <a:ext uri="{FF2B5EF4-FFF2-40B4-BE49-F238E27FC236}">
                <a16:creationId xmlns:a16="http://schemas.microsoft.com/office/drawing/2014/main" id="{D465280D-A5F5-41D2-BCBC-ED5AF6C4C0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4593" y="224946"/>
            <a:ext cx="1459186" cy="616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204707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721</Words>
  <Application>Microsoft Office PowerPoint</Application>
  <PresentationFormat>Benutzerdefiniert</PresentationFormat>
  <Paragraphs>129</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Calibri Light</vt:lpstr>
      <vt:lpstr>Quicksand</vt:lpstr>
      <vt:lpstr>Office</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Sabrina Pils</dc:creator>
  <cp:lastModifiedBy>Magdalena Sophie Hesser</cp:lastModifiedBy>
  <cp:revision>29</cp:revision>
  <dcterms:created xsi:type="dcterms:W3CDTF">2017-06-04T20:34:32Z</dcterms:created>
  <dcterms:modified xsi:type="dcterms:W3CDTF">2017-09-25T06:46:14Z</dcterms:modified>
</cp:coreProperties>
</file>